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 id="274" r:id="rId6"/>
    <p:sldId id="261" r:id="rId7"/>
    <p:sldId id="263" r:id="rId8"/>
    <p:sldId id="264" r:id="rId9"/>
    <p:sldId id="262" r:id="rId10"/>
    <p:sldId id="265" r:id="rId11"/>
    <p:sldId id="268" r:id="rId12"/>
    <p:sldId id="269" r:id="rId13"/>
    <p:sldId id="270" r:id="rId14"/>
    <p:sldId id="271" r:id="rId15"/>
    <p:sldId id="272" r:id="rId16"/>
    <p:sldId id="273"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6" d="100"/>
          <a:sy n="96" d="100"/>
        </p:scale>
        <p:origin x="86" y="1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7ECB4-D8C8-4A9C-A378-58B7A0C4A5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3D9B1C-A0FC-4DEE-9403-9935BFD59E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F7B166-E395-413A-9FD6-6A6977EBEDB3}"/>
              </a:ext>
            </a:extLst>
          </p:cNvPr>
          <p:cNvSpPr>
            <a:spLocks noGrp="1"/>
          </p:cNvSpPr>
          <p:nvPr>
            <p:ph type="dt" sz="half" idx="10"/>
          </p:nvPr>
        </p:nvSpPr>
        <p:spPr/>
        <p:txBody>
          <a:bodyPr/>
          <a:lstStyle/>
          <a:p>
            <a:fld id="{F1642439-6A5E-409B-B967-A4CFF4684CE2}" type="datetimeFigureOut">
              <a:rPr lang="en-US" smtClean="0"/>
              <a:t>10/12/2021</a:t>
            </a:fld>
            <a:endParaRPr lang="en-US" dirty="0"/>
          </a:p>
        </p:txBody>
      </p:sp>
      <p:sp>
        <p:nvSpPr>
          <p:cNvPr id="5" name="Footer Placeholder 4">
            <a:extLst>
              <a:ext uri="{FF2B5EF4-FFF2-40B4-BE49-F238E27FC236}">
                <a16:creationId xmlns:a16="http://schemas.microsoft.com/office/drawing/2014/main" id="{4D66834C-E63A-4CA4-B732-86F9F2F064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78367E-5B5F-4DE8-AFA1-A129850D81DA}"/>
              </a:ext>
            </a:extLst>
          </p:cNvPr>
          <p:cNvSpPr>
            <a:spLocks noGrp="1"/>
          </p:cNvSpPr>
          <p:nvPr>
            <p:ph type="sldNum" sz="quarter" idx="12"/>
          </p:nvPr>
        </p:nvSpPr>
        <p:spPr/>
        <p:txBody>
          <a:bodyPr/>
          <a:lstStyle/>
          <a:p>
            <a:fld id="{9E927AC9-7BEC-4159-BB62-23CDE6D86926}" type="slidenum">
              <a:rPr lang="en-US" smtClean="0"/>
              <a:t>‹#›</a:t>
            </a:fld>
            <a:endParaRPr lang="en-US" dirty="0"/>
          </a:p>
        </p:txBody>
      </p:sp>
    </p:spTree>
    <p:extLst>
      <p:ext uri="{BB962C8B-B14F-4D97-AF65-F5344CB8AC3E}">
        <p14:creationId xmlns:p14="http://schemas.microsoft.com/office/powerpoint/2010/main" val="3754682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3BAC9-CCA9-4D2A-928D-359271B8C3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39A658-1B3F-48A3-A0D3-5916B9E45B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CBB5A6-2D6D-42CB-B94F-659712D89FD5}"/>
              </a:ext>
            </a:extLst>
          </p:cNvPr>
          <p:cNvSpPr>
            <a:spLocks noGrp="1"/>
          </p:cNvSpPr>
          <p:nvPr>
            <p:ph type="dt" sz="half" idx="10"/>
          </p:nvPr>
        </p:nvSpPr>
        <p:spPr/>
        <p:txBody>
          <a:bodyPr/>
          <a:lstStyle/>
          <a:p>
            <a:fld id="{F1642439-6A5E-409B-B967-A4CFF4684CE2}" type="datetimeFigureOut">
              <a:rPr lang="en-US" smtClean="0"/>
              <a:t>10/12/2021</a:t>
            </a:fld>
            <a:endParaRPr lang="en-US" dirty="0"/>
          </a:p>
        </p:txBody>
      </p:sp>
      <p:sp>
        <p:nvSpPr>
          <p:cNvPr id="5" name="Footer Placeholder 4">
            <a:extLst>
              <a:ext uri="{FF2B5EF4-FFF2-40B4-BE49-F238E27FC236}">
                <a16:creationId xmlns:a16="http://schemas.microsoft.com/office/drawing/2014/main" id="{2FF56ECF-9125-42D0-B6DD-76F8058E4D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F4F564-9C0C-46AA-A654-7F25AE461BFC}"/>
              </a:ext>
            </a:extLst>
          </p:cNvPr>
          <p:cNvSpPr>
            <a:spLocks noGrp="1"/>
          </p:cNvSpPr>
          <p:nvPr>
            <p:ph type="sldNum" sz="quarter" idx="12"/>
          </p:nvPr>
        </p:nvSpPr>
        <p:spPr/>
        <p:txBody>
          <a:bodyPr/>
          <a:lstStyle/>
          <a:p>
            <a:fld id="{9E927AC9-7BEC-4159-BB62-23CDE6D86926}" type="slidenum">
              <a:rPr lang="en-US" smtClean="0"/>
              <a:t>‹#›</a:t>
            </a:fld>
            <a:endParaRPr lang="en-US" dirty="0"/>
          </a:p>
        </p:txBody>
      </p:sp>
    </p:spTree>
    <p:extLst>
      <p:ext uri="{BB962C8B-B14F-4D97-AF65-F5344CB8AC3E}">
        <p14:creationId xmlns:p14="http://schemas.microsoft.com/office/powerpoint/2010/main" val="2341306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34AF71-B94B-4C7D-9DA4-145660B56B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55543C-E9DF-4F22-8043-5C67C74C9F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B5B1F8-BCAD-4670-BC56-EF51997A366F}"/>
              </a:ext>
            </a:extLst>
          </p:cNvPr>
          <p:cNvSpPr>
            <a:spLocks noGrp="1"/>
          </p:cNvSpPr>
          <p:nvPr>
            <p:ph type="dt" sz="half" idx="10"/>
          </p:nvPr>
        </p:nvSpPr>
        <p:spPr/>
        <p:txBody>
          <a:bodyPr/>
          <a:lstStyle/>
          <a:p>
            <a:fld id="{F1642439-6A5E-409B-B967-A4CFF4684CE2}" type="datetimeFigureOut">
              <a:rPr lang="en-US" smtClean="0"/>
              <a:t>10/12/2021</a:t>
            </a:fld>
            <a:endParaRPr lang="en-US" dirty="0"/>
          </a:p>
        </p:txBody>
      </p:sp>
      <p:sp>
        <p:nvSpPr>
          <p:cNvPr id="5" name="Footer Placeholder 4">
            <a:extLst>
              <a:ext uri="{FF2B5EF4-FFF2-40B4-BE49-F238E27FC236}">
                <a16:creationId xmlns:a16="http://schemas.microsoft.com/office/drawing/2014/main" id="{DE338612-6112-49E6-9E07-A29C4C4312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7C000E-FEDE-4CD5-864C-DEE5EA61B6D0}"/>
              </a:ext>
            </a:extLst>
          </p:cNvPr>
          <p:cNvSpPr>
            <a:spLocks noGrp="1"/>
          </p:cNvSpPr>
          <p:nvPr>
            <p:ph type="sldNum" sz="quarter" idx="12"/>
          </p:nvPr>
        </p:nvSpPr>
        <p:spPr/>
        <p:txBody>
          <a:bodyPr/>
          <a:lstStyle/>
          <a:p>
            <a:fld id="{9E927AC9-7BEC-4159-BB62-23CDE6D86926}" type="slidenum">
              <a:rPr lang="en-US" smtClean="0"/>
              <a:t>‹#›</a:t>
            </a:fld>
            <a:endParaRPr lang="en-US" dirty="0"/>
          </a:p>
        </p:txBody>
      </p:sp>
    </p:spTree>
    <p:extLst>
      <p:ext uri="{BB962C8B-B14F-4D97-AF65-F5344CB8AC3E}">
        <p14:creationId xmlns:p14="http://schemas.microsoft.com/office/powerpoint/2010/main" val="1957201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C4F7C-C952-42D5-B936-416DAB7464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3B1101-732F-4C6C-B529-22817C9DC8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B0275C-AC8E-41AB-8DC3-59E3A721B5F6}"/>
              </a:ext>
            </a:extLst>
          </p:cNvPr>
          <p:cNvSpPr>
            <a:spLocks noGrp="1"/>
          </p:cNvSpPr>
          <p:nvPr>
            <p:ph type="dt" sz="half" idx="10"/>
          </p:nvPr>
        </p:nvSpPr>
        <p:spPr/>
        <p:txBody>
          <a:bodyPr/>
          <a:lstStyle/>
          <a:p>
            <a:fld id="{F1642439-6A5E-409B-B967-A4CFF4684CE2}" type="datetimeFigureOut">
              <a:rPr lang="en-US" smtClean="0"/>
              <a:t>10/12/2021</a:t>
            </a:fld>
            <a:endParaRPr lang="en-US" dirty="0"/>
          </a:p>
        </p:txBody>
      </p:sp>
      <p:sp>
        <p:nvSpPr>
          <p:cNvPr id="5" name="Footer Placeholder 4">
            <a:extLst>
              <a:ext uri="{FF2B5EF4-FFF2-40B4-BE49-F238E27FC236}">
                <a16:creationId xmlns:a16="http://schemas.microsoft.com/office/drawing/2014/main" id="{AE777471-1244-4DD6-9F6F-20323E97F6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E442C6-B63F-4E62-8A45-CC9A8EA8A9F6}"/>
              </a:ext>
            </a:extLst>
          </p:cNvPr>
          <p:cNvSpPr>
            <a:spLocks noGrp="1"/>
          </p:cNvSpPr>
          <p:nvPr>
            <p:ph type="sldNum" sz="quarter" idx="12"/>
          </p:nvPr>
        </p:nvSpPr>
        <p:spPr/>
        <p:txBody>
          <a:bodyPr/>
          <a:lstStyle/>
          <a:p>
            <a:fld id="{9E927AC9-7BEC-4159-BB62-23CDE6D86926}" type="slidenum">
              <a:rPr lang="en-US" smtClean="0"/>
              <a:t>‹#›</a:t>
            </a:fld>
            <a:endParaRPr lang="en-US" dirty="0"/>
          </a:p>
        </p:txBody>
      </p:sp>
    </p:spTree>
    <p:extLst>
      <p:ext uri="{BB962C8B-B14F-4D97-AF65-F5344CB8AC3E}">
        <p14:creationId xmlns:p14="http://schemas.microsoft.com/office/powerpoint/2010/main" val="3288157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3A915-8C0E-4C16-85BC-869DC23F2D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708D34-AFA9-4C01-86EC-5CC7C86BD5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6F85F8-1E19-49BB-B9BC-E8D4CDE0A74F}"/>
              </a:ext>
            </a:extLst>
          </p:cNvPr>
          <p:cNvSpPr>
            <a:spLocks noGrp="1"/>
          </p:cNvSpPr>
          <p:nvPr>
            <p:ph type="dt" sz="half" idx="10"/>
          </p:nvPr>
        </p:nvSpPr>
        <p:spPr/>
        <p:txBody>
          <a:bodyPr/>
          <a:lstStyle/>
          <a:p>
            <a:fld id="{F1642439-6A5E-409B-B967-A4CFF4684CE2}" type="datetimeFigureOut">
              <a:rPr lang="en-US" smtClean="0"/>
              <a:t>10/12/2021</a:t>
            </a:fld>
            <a:endParaRPr lang="en-US" dirty="0"/>
          </a:p>
        </p:txBody>
      </p:sp>
      <p:sp>
        <p:nvSpPr>
          <p:cNvPr id="5" name="Footer Placeholder 4">
            <a:extLst>
              <a:ext uri="{FF2B5EF4-FFF2-40B4-BE49-F238E27FC236}">
                <a16:creationId xmlns:a16="http://schemas.microsoft.com/office/drawing/2014/main" id="{E02FB5B6-1CBE-41C2-BB36-1A2E0A927A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08C8ECC-084D-4D32-A857-8877DB028906}"/>
              </a:ext>
            </a:extLst>
          </p:cNvPr>
          <p:cNvSpPr>
            <a:spLocks noGrp="1"/>
          </p:cNvSpPr>
          <p:nvPr>
            <p:ph type="sldNum" sz="quarter" idx="12"/>
          </p:nvPr>
        </p:nvSpPr>
        <p:spPr/>
        <p:txBody>
          <a:bodyPr/>
          <a:lstStyle/>
          <a:p>
            <a:fld id="{9E927AC9-7BEC-4159-BB62-23CDE6D86926}" type="slidenum">
              <a:rPr lang="en-US" smtClean="0"/>
              <a:t>‹#›</a:t>
            </a:fld>
            <a:endParaRPr lang="en-US" dirty="0"/>
          </a:p>
        </p:txBody>
      </p:sp>
    </p:spTree>
    <p:extLst>
      <p:ext uri="{BB962C8B-B14F-4D97-AF65-F5344CB8AC3E}">
        <p14:creationId xmlns:p14="http://schemas.microsoft.com/office/powerpoint/2010/main" val="857652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13597-EE6F-4FAD-8753-8937C32312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2DB9C1-EEDC-466C-B9E4-24CEC9818F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D2501C-AE62-4113-BB94-C5C3704EF0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82AC38-9DB0-4B1E-84B5-4313D5C32C88}"/>
              </a:ext>
            </a:extLst>
          </p:cNvPr>
          <p:cNvSpPr>
            <a:spLocks noGrp="1"/>
          </p:cNvSpPr>
          <p:nvPr>
            <p:ph type="dt" sz="half" idx="10"/>
          </p:nvPr>
        </p:nvSpPr>
        <p:spPr/>
        <p:txBody>
          <a:bodyPr/>
          <a:lstStyle/>
          <a:p>
            <a:fld id="{F1642439-6A5E-409B-B967-A4CFF4684CE2}" type="datetimeFigureOut">
              <a:rPr lang="en-US" smtClean="0"/>
              <a:t>10/12/2021</a:t>
            </a:fld>
            <a:endParaRPr lang="en-US" dirty="0"/>
          </a:p>
        </p:txBody>
      </p:sp>
      <p:sp>
        <p:nvSpPr>
          <p:cNvPr id="6" name="Footer Placeholder 5">
            <a:extLst>
              <a:ext uri="{FF2B5EF4-FFF2-40B4-BE49-F238E27FC236}">
                <a16:creationId xmlns:a16="http://schemas.microsoft.com/office/drawing/2014/main" id="{51633A5F-439A-4EC4-83E9-F888EC218D8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D397771-6FC5-4A69-A962-F560DF0AB21C}"/>
              </a:ext>
            </a:extLst>
          </p:cNvPr>
          <p:cNvSpPr>
            <a:spLocks noGrp="1"/>
          </p:cNvSpPr>
          <p:nvPr>
            <p:ph type="sldNum" sz="quarter" idx="12"/>
          </p:nvPr>
        </p:nvSpPr>
        <p:spPr/>
        <p:txBody>
          <a:bodyPr/>
          <a:lstStyle/>
          <a:p>
            <a:fld id="{9E927AC9-7BEC-4159-BB62-23CDE6D86926}" type="slidenum">
              <a:rPr lang="en-US" smtClean="0"/>
              <a:t>‹#›</a:t>
            </a:fld>
            <a:endParaRPr lang="en-US" dirty="0"/>
          </a:p>
        </p:txBody>
      </p:sp>
    </p:spTree>
    <p:extLst>
      <p:ext uri="{BB962C8B-B14F-4D97-AF65-F5344CB8AC3E}">
        <p14:creationId xmlns:p14="http://schemas.microsoft.com/office/powerpoint/2010/main" val="525789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01536-5C7A-4561-A07B-E48E4BB8E3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1C1FAA-ACC1-435F-AF4B-01667B8621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8D77A8-4A55-47BA-97A5-B7D95B419A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7E1962-75D2-4D4C-9EDA-562CF55EAD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93A984-4509-4B9F-89B5-DB547555AF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635CC0-6289-4F63-A587-DA8F44912B6C}"/>
              </a:ext>
            </a:extLst>
          </p:cNvPr>
          <p:cNvSpPr>
            <a:spLocks noGrp="1"/>
          </p:cNvSpPr>
          <p:nvPr>
            <p:ph type="dt" sz="half" idx="10"/>
          </p:nvPr>
        </p:nvSpPr>
        <p:spPr/>
        <p:txBody>
          <a:bodyPr/>
          <a:lstStyle/>
          <a:p>
            <a:fld id="{F1642439-6A5E-409B-B967-A4CFF4684CE2}" type="datetimeFigureOut">
              <a:rPr lang="en-US" smtClean="0"/>
              <a:t>10/12/2021</a:t>
            </a:fld>
            <a:endParaRPr lang="en-US" dirty="0"/>
          </a:p>
        </p:txBody>
      </p:sp>
      <p:sp>
        <p:nvSpPr>
          <p:cNvPr id="8" name="Footer Placeholder 7">
            <a:extLst>
              <a:ext uri="{FF2B5EF4-FFF2-40B4-BE49-F238E27FC236}">
                <a16:creationId xmlns:a16="http://schemas.microsoft.com/office/drawing/2014/main" id="{73BA0489-6B01-41BA-A70C-093B78CAE3B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38912F5-2A07-49A9-9E34-D695A788293C}"/>
              </a:ext>
            </a:extLst>
          </p:cNvPr>
          <p:cNvSpPr>
            <a:spLocks noGrp="1"/>
          </p:cNvSpPr>
          <p:nvPr>
            <p:ph type="sldNum" sz="quarter" idx="12"/>
          </p:nvPr>
        </p:nvSpPr>
        <p:spPr/>
        <p:txBody>
          <a:bodyPr/>
          <a:lstStyle/>
          <a:p>
            <a:fld id="{9E927AC9-7BEC-4159-BB62-23CDE6D86926}" type="slidenum">
              <a:rPr lang="en-US" smtClean="0"/>
              <a:t>‹#›</a:t>
            </a:fld>
            <a:endParaRPr lang="en-US" dirty="0"/>
          </a:p>
        </p:txBody>
      </p:sp>
    </p:spTree>
    <p:extLst>
      <p:ext uri="{BB962C8B-B14F-4D97-AF65-F5344CB8AC3E}">
        <p14:creationId xmlns:p14="http://schemas.microsoft.com/office/powerpoint/2010/main" val="2966809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6F4AA-13E9-4D17-8A45-19B91FF636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3AC016-05D0-4675-AEC8-642CBF233E49}"/>
              </a:ext>
            </a:extLst>
          </p:cNvPr>
          <p:cNvSpPr>
            <a:spLocks noGrp="1"/>
          </p:cNvSpPr>
          <p:nvPr>
            <p:ph type="dt" sz="half" idx="10"/>
          </p:nvPr>
        </p:nvSpPr>
        <p:spPr/>
        <p:txBody>
          <a:bodyPr/>
          <a:lstStyle/>
          <a:p>
            <a:fld id="{F1642439-6A5E-409B-B967-A4CFF4684CE2}" type="datetimeFigureOut">
              <a:rPr lang="en-US" smtClean="0"/>
              <a:t>10/12/2021</a:t>
            </a:fld>
            <a:endParaRPr lang="en-US" dirty="0"/>
          </a:p>
        </p:txBody>
      </p:sp>
      <p:sp>
        <p:nvSpPr>
          <p:cNvPr id="4" name="Footer Placeholder 3">
            <a:extLst>
              <a:ext uri="{FF2B5EF4-FFF2-40B4-BE49-F238E27FC236}">
                <a16:creationId xmlns:a16="http://schemas.microsoft.com/office/drawing/2014/main" id="{F91790D6-F205-4699-A60A-F1C5CD1BBFA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5EFC43-1112-4AAA-80A3-1077425C34AB}"/>
              </a:ext>
            </a:extLst>
          </p:cNvPr>
          <p:cNvSpPr>
            <a:spLocks noGrp="1"/>
          </p:cNvSpPr>
          <p:nvPr>
            <p:ph type="sldNum" sz="quarter" idx="12"/>
          </p:nvPr>
        </p:nvSpPr>
        <p:spPr/>
        <p:txBody>
          <a:bodyPr/>
          <a:lstStyle/>
          <a:p>
            <a:fld id="{9E927AC9-7BEC-4159-BB62-23CDE6D86926}" type="slidenum">
              <a:rPr lang="en-US" smtClean="0"/>
              <a:t>‹#›</a:t>
            </a:fld>
            <a:endParaRPr lang="en-US" dirty="0"/>
          </a:p>
        </p:txBody>
      </p:sp>
    </p:spTree>
    <p:extLst>
      <p:ext uri="{BB962C8B-B14F-4D97-AF65-F5344CB8AC3E}">
        <p14:creationId xmlns:p14="http://schemas.microsoft.com/office/powerpoint/2010/main" val="3903367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795B53-95A5-4216-B773-2C865F1C85DA}"/>
              </a:ext>
            </a:extLst>
          </p:cNvPr>
          <p:cNvSpPr>
            <a:spLocks noGrp="1"/>
          </p:cNvSpPr>
          <p:nvPr>
            <p:ph type="dt" sz="half" idx="10"/>
          </p:nvPr>
        </p:nvSpPr>
        <p:spPr/>
        <p:txBody>
          <a:bodyPr/>
          <a:lstStyle/>
          <a:p>
            <a:fld id="{F1642439-6A5E-409B-B967-A4CFF4684CE2}" type="datetimeFigureOut">
              <a:rPr lang="en-US" smtClean="0"/>
              <a:t>10/12/2021</a:t>
            </a:fld>
            <a:endParaRPr lang="en-US" dirty="0"/>
          </a:p>
        </p:txBody>
      </p:sp>
      <p:sp>
        <p:nvSpPr>
          <p:cNvPr id="3" name="Footer Placeholder 2">
            <a:extLst>
              <a:ext uri="{FF2B5EF4-FFF2-40B4-BE49-F238E27FC236}">
                <a16:creationId xmlns:a16="http://schemas.microsoft.com/office/drawing/2014/main" id="{15DAA6A5-151C-46C7-88D9-F800586D4F7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14AA397-73C6-4FB9-9C62-36D8800692E8}"/>
              </a:ext>
            </a:extLst>
          </p:cNvPr>
          <p:cNvSpPr>
            <a:spLocks noGrp="1"/>
          </p:cNvSpPr>
          <p:nvPr>
            <p:ph type="sldNum" sz="quarter" idx="12"/>
          </p:nvPr>
        </p:nvSpPr>
        <p:spPr/>
        <p:txBody>
          <a:bodyPr/>
          <a:lstStyle/>
          <a:p>
            <a:fld id="{9E927AC9-7BEC-4159-BB62-23CDE6D86926}" type="slidenum">
              <a:rPr lang="en-US" smtClean="0"/>
              <a:t>‹#›</a:t>
            </a:fld>
            <a:endParaRPr lang="en-US" dirty="0"/>
          </a:p>
        </p:txBody>
      </p:sp>
    </p:spTree>
    <p:extLst>
      <p:ext uri="{BB962C8B-B14F-4D97-AF65-F5344CB8AC3E}">
        <p14:creationId xmlns:p14="http://schemas.microsoft.com/office/powerpoint/2010/main" val="3913768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5EFBD-3DB2-487F-A153-37AAD92331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1BBA25-00E3-4B54-8A26-B1B70E8A97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F17EE1-57C3-43D3-A8DA-2A81AA0159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9338C1-2D22-40FC-BC6C-340D4C1B66E4}"/>
              </a:ext>
            </a:extLst>
          </p:cNvPr>
          <p:cNvSpPr>
            <a:spLocks noGrp="1"/>
          </p:cNvSpPr>
          <p:nvPr>
            <p:ph type="dt" sz="half" idx="10"/>
          </p:nvPr>
        </p:nvSpPr>
        <p:spPr/>
        <p:txBody>
          <a:bodyPr/>
          <a:lstStyle/>
          <a:p>
            <a:fld id="{F1642439-6A5E-409B-B967-A4CFF4684CE2}" type="datetimeFigureOut">
              <a:rPr lang="en-US" smtClean="0"/>
              <a:t>10/12/2021</a:t>
            </a:fld>
            <a:endParaRPr lang="en-US" dirty="0"/>
          </a:p>
        </p:txBody>
      </p:sp>
      <p:sp>
        <p:nvSpPr>
          <p:cNvPr id="6" name="Footer Placeholder 5">
            <a:extLst>
              <a:ext uri="{FF2B5EF4-FFF2-40B4-BE49-F238E27FC236}">
                <a16:creationId xmlns:a16="http://schemas.microsoft.com/office/drawing/2014/main" id="{71726787-D8EB-4F08-81AC-98E5D72278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4C429DA-E1B9-4606-BF6F-7DFDF57EFC03}"/>
              </a:ext>
            </a:extLst>
          </p:cNvPr>
          <p:cNvSpPr>
            <a:spLocks noGrp="1"/>
          </p:cNvSpPr>
          <p:nvPr>
            <p:ph type="sldNum" sz="quarter" idx="12"/>
          </p:nvPr>
        </p:nvSpPr>
        <p:spPr/>
        <p:txBody>
          <a:bodyPr/>
          <a:lstStyle/>
          <a:p>
            <a:fld id="{9E927AC9-7BEC-4159-BB62-23CDE6D86926}" type="slidenum">
              <a:rPr lang="en-US" smtClean="0"/>
              <a:t>‹#›</a:t>
            </a:fld>
            <a:endParaRPr lang="en-US" dirty="0"/>
          </a:p>
        </p:txBody>
      </p:sp>
    </p:spTree>
    <p:extLst>
      <p:ext uri="{BB962C8B-B14F-4D97-AF65-F5344CB8AC3E}">
        <p14:creationId xmlns:p14="http://schemas.microsoft.com/office/powerpoint/2010/main" val="2671135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170D6-463F-421F-AF64-42B77096BA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B71ABE-B084-4E78-9748-68896C49CC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BB83236-D35D-45F7-8DB2-B0EB3B4C2A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000CD4-846B-441C-955B-1B3A6CF5491B}"/>
              </a:ext>
            </a:extLst>
          </p:cNvPr>
          <p:cNvSpPr>
            <a:spLocks noGrp="1"/>
          </p:cNvSpPr>
          <p:nvPr>
            <p:ph type="dt" sz="half" idx="10"/>
          </p:nvPr>
        </p:nvSpPr>
        <p:spPr/>
        <p:txBody>
          <a:bodyPr/>
          <a:lstStyle/>
          <a:p>
            <a:fld id="{F1642439-6A5E-409B-B967-A4CFF4684CE2}" type="datetimeFigureOut">
              <a:rPr lang="en-US" smtClean="0"/>
              <a:t>10/12/2021</a:t>
            </a:fld>
            <a:endParaRPr lang="en-US" dirty="0"/>
          </a:p>
        </p:txBody>
      </p:sp>
      <p:sp>
        <p:nvSpPr>
          <p:cNvPr id="6" name="Footer Placeholder 5">
            <a:extLst>
              <a:ext uri="{FF2B5EF4-FFF2-40B4-BE49-F238E27FC236}">
                <a16:creationId xmlns:a16="http://schemas.microsoft.com/office/drawing/2014/main" id="{574C9A54-1E18-4179-B3DE-75C2F6B65F1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76EF4D-E698-4C97-A22B-1D6962D1B869}"/>
              </a:ext>
            </a:extLst>
          </p:cNvPr>
          <p:cNvSpPr>
            <a:spLocks noGrp="1"/>
          </p:cNvSpPr>
          <p:nvPr>
            <p:ph type="sldNum" sz="quarter" idx="12"/>
          </p:nvPr>
        </p:nvSpPr>
        <p:spPr/>
        <p:txBody>
          <a:bodyPr/>
          <a:lstStyle/>
          <a:p>
            <a:fld id="{9E927AC9-7BEC-4159-BB62-23CDE6D86926}" type="slidenum">
              <a:rPr lang="en-US" smtClean="0"/>
              <a:t>‹#›</a:t>
            </a:fld>
            <a:endParaRPr lang="en-US" dirty="0"/>
          </a:p>
        </p:txBody>
      </p:sp>
    </p:spTree>
    <p:extLst>
      <p:ext uri="{BB962C8B-B14F-4D97-AF65-F5344CB8AC3E}">
        <p14:creationId xmlns:p14="http://schemas.microsoft.com/office/powerpoint/2010/main" val="115910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6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498665-FBE1-4FAA-B67B-FCAB11CB41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3FD41A-2629-46E5-BADA-810044275E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808E01-5BA5-47AD-A8A5-5706FAFDDC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642439-6A5E-409B-B967-A4CFF4684CE2}" type="datetimeFigureOut">
              <a:rPr lang="en-US" smtClean="0"/>
              <a:t>10/12/2021</a:t>
            </a:fld>
            <a:endParaRPr lang="en-US" dirty="0"/>
          </a:p>
        </p:txBody>
      </p:sp>
      <p:sp>
        <p:nvSpPr>
          <p:cNvPr id="5" name="Footer Placeholder 4">
            <a:extLst>
              <a:ext uri="{FF2B5EF4-FFF2-40B4-BE49-F238E27FC236}">
                <a16:creationId xmlns:a16="http://schemas.microsoft.com/office/drawing/2014/main" id="{F8405D71-80CA-44CE-B16C-92015F9FDA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8B5CF77-7159-4C24-9907-6FC4B6A6EB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927AC9-7BEC-4159-BB62-23CDE6D86926}" type="slidenum">
              <a:rPr lang="en-US" smtClean="0"/>
              <a:t>‹#›</a:t>
            </a:fld>
            <a:endParaRPr lang="en-US" dirty="0"/>
          </a:p>
        </p:txBody>
      </p:sp>
    </p:spTree>
    <p:extLst>
      <p:ext uri="{BB962C8B-B14F-4D97-AF65-F5344CB8AC3E}">
        <p14:creationId xmlns:p14="http://schemas.microsoft.com/office/powerpoint/2010/main" val="2887938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and person dancing in front of a group of people&#10;&#10;Description automatically generated with medium confidence">
            <a:extLst>
              <a:ext uri="{FF2B5EF4-FFF2-40B4-BE49-F238E27FC236}">
                <a16:creationId xmlns:a16="http://schemas.microsoft.com/office/drawing/2014/main" id="{BEC86D3B-426D-414F-8F93-3A4BBD9C5F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BDA2FDB-5320-456E-B221-8741E7F7E242}"/>
              </a:ext>
            </a:extLst>
          </p:cNvPr>
          <p:cNvSpPr>
            <a:spLocks noGrp="1"/>
          </p:cNvSpPr>
          <p:nvPr>
            <p:ph type="ctrTitle"/>
          </p:nvPr>
        </p:nvSpPr>
        <p:spPr>
          <a:xfrm>
            <a:off x="969264" y="5154168"/>
            <a:ext cx="6973204" cy="1261872"/>
          </a:xfrm>
        </p:spPr>
        <p:txBody>
          <a:bodyPr anchor="ctr">
            <a:normAutofit/>
          </a:bodyPr>
          <a:lstStyle/>
          <a:p>
            <a:pPr algn="l"/>
            <a:r>
              <a:rPr lang="en-US" sz="4800" dirty="0">
                <a:solidFill>
                  <a:schemeClr val="tx1">
                    <a:lumMod val="85000"/>
                    <a:lumOff val="15000"/>
                  </a:schemeClr>
                </a:solidFill>
              </a:rPr>
              <a:t>Charter Review Committee</a:t>
            </a:r>
          </a:p>
        </p:txBody>
      </p:sp>
      <p:sp>
        <p:nvSpPr>
          <p:cNvPr id="3" name="Subtitle 2">
            <a:extLst>
              <a:ext uri="{FF2B5EF4-FFF2-40B4-BE49-F238E27FC236}">
                <a16:creationId xmlns:a16="http://schemas.microsoft.com/office/drawing/2014/main" id="{66721435-48FB-4C4A-989E-2AFCE826997E}"/>
              </a:ext>
            </a:extLst>
          </p:cNvPr>
          <p:cNvSpPr>
            <a:spLocks noGrp="1"/>
          </p:cNvSpPr>
          <p:nvPr>
            <p:ph type="subTitle" idx="1"/>
          </p:nvPr>
        </p:nvSpPr>
        <p:spPr>
          <a:xfrm>
            <a:off x="8458200" y="5154168"/>
            <a:ext cx="2892986" cy="1261872"/>
          </a:xfrm>
        </p:spPr>
        <p:txBody>
          <a:bodyPr anchor="ctr">
            <a:normAutofit/>
          </a:bodyPr>
          <a:lstStyle/>
          <a:p>
            <a:pPr algn="l"/>
            <a:r>
              <a:rPr lang="en-US" sz="2000" dirty="0">
                <a:solidFill>
                  <a:schemeClr val="tx2"/>
                </a:solidFill>
              </a:rPr>
              <a:t>October 14, 2021</a:t>
            </a:r>
          </a:p>
        </p:txBody>
      </p:sp>
      <p:cxnSp>
        <p:nvCxnSpPr>
          <p:cNvPr id="13" name="Straight Connector 12">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17453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E4316-5EF6-41B9-B975-60D912BAD908}"/>
              </a:ext>
            </a:extLst>
          </p:cNvPr>
          <p:cNvSpPr>
            <a:spLocks noGrp="1"/>
          </p:cNvSpPr>
          <p:nvPr>
            <p:ph type="title"/>
          </p:nvPr>
        </p:nvSpPr>
        <p:spPr/>
        <p:txBody>
          <a:bodyPr>
            <a:normAutofit/>
          </a:bodyPr>
          <a:lstStyle/>
          <a:p>
            <a:r>
              <a:rPr lang="en-US" sz="4800" b="1" dirty="0"/>
              <a:t>Charter Issues</a:t>
            </a:r>
          </a:p>
        </p:txBody>
      </p:sp>
      <p:sp>
        <p:nvSpPr>
          <p:cNvPr id="3" name="Content Placeholder 2">
            <a:extLst>
              <a:ext uri="{FF2B5EF4-FFF2-40B4-BE49-F238E27FC236}">
                <a16:creationId xmlns:a16="http://schemas.microsoft.com/office/drawing/2014/main" id="{0E7C6600-3844-419D-B3DD-51AB2CA3AD1D}"/>
              </a:ext>
            </a:extLst>
          </p:cNvPr>
          <p:cNvSpPr>
            <a:spLocks noGrp="1"/>
          </p:cNvSpPr>
          <p:nvPr>
            <p:ph idx="1"/>
          </p:nvPr>
        </p:nvSpPr>
        <p:spPr>
          <a:ln w="9525">
            <a:solidFill>
              <a:schemeClr val="tx1"/>
            </a:solidFill>
            <a:prstDash val="lgDashDot"/>
          </a:ln>
        </p:spPr>
        <p:txBody>
          <a:bodyPr>
            <a:normAutofit/>
          </a:bodyPr>
          <a:lstStyle/>
          <a:p>
            <a:pPr>
              <a:buSzPct val="75000"/>
              <a:buFont typeface="Calibri" panose="020F0502020204030204" pitchFamily="34" charset="0"/>
              <a:buChar char="→"/>
            </a:pPr>
            <a:endParaRPr lang="en-US" sz="3200" dirty="0"/>
          </a:p>
          <a:p>
            <a:pPr marR="0">
              <a:spcAft>
                <a:spcPts val="0"/>
              </a:spcAft>
              <a:buSzPct val="75000"/>
              <a:buFont typeface="Calibri" panose="020F0502020204030204" pitchFamily="34" charset="0"/>
              <a:buChar char="→"/>
            </a:pPr>
            <a:r>
              <a:rPr lang="en-US" sz="3200" dirty="0"/>
              <a:t>General Language Clean-up</a:t>
            </a:r>
          </a:p>
          <a:p>
            <a:pPr lvl="1">
              <a:buSzPct val="75000"/>
              <a:buFont typeface="Calibri" panose="020F0502020204030204" pitchFamily="34" charset="0"/>
              <a:buChar char="→"/>
            </a:pPr>
            <a:r>
              <a:rPr lang="en-US" sz="2800" dirty="0"/>
              <a:t>Replace gender pronouns (his/her/chairman) with their/they/chairperson</a:t>
            </a:r>
          </a:p>
          <a:p>
            <a:pPr lvl="1">
              <a:buSzPct val="75000"/>
              <a:buFont typeface="Calibri" panose="020F0502020204030204" pitchFamily="34" charset="0"/>
              <a:buChar char="→"/>
            </a:pPr>
            <a:r>
              <a:rPr lang="en-US" sz="2800" dirty="0"/>
              <a:t>Section 603: Change Manager Pro Tempore to Assistant City Manager (and page. 21)</a:t>
            </a:r>
          </a:p>
          <a:p>
            <a:pPr marL="457200" lvl="1" indent="0">
              <a:buSzPct val="75000"/>
              <a:buNone/>
            </a:pPr>
            <a:endParaRPr lang="en-US" sz="2800" dirty="0"/>
          </a:p>
          <a:p>
            <a:pPr marL="228600" lvl="1">
              <a:spcBef>
                <a:spcPts val="1000"/>
              </a:spcBef>
              <a:buSzPct val="75000"/>
              <a:buFont typeface="Calibri" panose="020F0502020204030204" pitchFamily="34" charset="0"/>
              <a:buChar char="→"/>
            </a:pPr>
            <a:r>
              <a:rPr lang="en-US" sz="3200" dirty="0"/>
              <a:t>Provisions Inconsistent with State/Federal Law</a:t>
            </a:r>
          </a:p>
          <a:p>
            <a:pPr marL="457200" lvl="1" indent="0">
              <a:buSzPct val="75000"/>
              <a:buNone/>
            </a:pPr>
            <a:endParaRPr lang="en-US" sz="2800" dirty="0"/>
          </a:p>
        </p:txBody>
      </p:sp>
      <p:pic>
        <p:nvPicPr>
          <p:cNvPr id="5" name="Picture 4" descr="Logo&#10;&#10;Description automatically generated">
            <a:extLst>
              <a:ext uri="{FF2B5EF4-FFF2-40B4-BE49-F238E27FC236}">
                <a16:creationId xmlns:a16="http://schemas.microsoft.com/office/drawing/2014/main" id="{F66E7E6F-3D42-4521-BC5E-C6EF6695A9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7555" y="230188"/>
            <a:ext cx="696245" cy="1221482"/>
          </a:xfrm>
          <a:prstGeom prst="rect">
            <a:avLst/>
          </a:prstGeom>
        </p:spPr>
      </p:pic>
    </p:spTree>
    <p:extLst>
      <p:ext uri="{BB962C8B-B14F-4D97-AF65-F5344CB8AC3E}">
        <p14:creationId xmlns:p14="http://schemas.microsoft.com/office/powerpoint/2010/main" val="1693881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E4316-5EF6-41B9-B975-60D912BAD908}"/>
              </a:ext>
            </a:extLst>
          </p:cNvPr>
          <p:cNvSpPr>
            <a:spLocks noGrp="1"/>
          </p:cNvSpPr>
          <p:nvPr>
            <p:ph type="title"/>
          </p:nvPr>
        </p:nvSpPr>
        <p:spPr/>
        <p:txBody>
          <a:bodyPr>
            <a:normAutofit/>
          </a:bodyPr>
          <a:lstStyle/>
          <a:p>
            <a:r>
              <a:rPr lang="en-US" sz="4800" b="1" dirty="0"/>
              <a:t>Charter Issues</a:t>
            </a:r>
          </a:p>
        </p:txBody>
      </p:sp>
      <p:sp>
        <p:nvSpPr>
          <p:cNvPr id="3" name="Content Placeholder 2">
            <a:extLst>
              <a:ext uri="{FF2B5EF4-FFF2-40B4-BE49-F238E27FC236}">
                <a16:creationId xmlns:a16="http://schemas.microsoft.com/office/drawing/2014/main" id="{0E7C6600-3844-419D-B3DD-51AB2CA3AD1D}"/>
              </a:ext>
            </a:extLst>
          </p:cNvPr>
          <p:cNvSpPr>
            <a:spLocks noGrp="1"/>
          </p:cNvSpPr>
          <p:nvPr>
            <p:ph idx="1"/>
          </p:nvPr>
        </p:nvSpPr>
        <p:spPr>
          <a:ln w="9525">
            <a:solidFill>
              <a:schemeClr val="tx1"/>
            </a:solidFill>
            <a:prstDash val="lgDashDot"/>
          </a:ln>
        </p:spPr>
        <p:txBody>
          <a:bodyPr>
            <a:normAutofit lnSpcReduction="10000"/>
          </a:bodyPr>
          <a:lstStyle/>
          <a:p>
            <a:pPr>
              <a:buSzPct val="75000"/>
              <a:buFont typeface="Calibri" panose="020F0502020204030204" pitchFamily="34" charset="0"/>
              <a:buChar char="→"/>
            </a:pPr>
            <a:endParaRPr lang="en-US" sz="3200" dirty="0"/>
          </a:p>
          <a:p>
            <a:pPr marR="0">
              <a:spcAft>
                <a:spcPts val="0"/>
              </a:spcAft>
              <a:buSzPct val="75000"/>
              <a:buFont typeface="Calibri" panose="020F0502020204030204" pitchFamily="34" charset="0"/>
              <a:buChar char="→"/>
            </a:pPr>
            <a:r>
              <a:rPr lang="en-US" sz="3200" dirty="0"/>
              <a:t>Section 401: City Council Eligibility</a:t>
            </a:r>
          </a:p>
          <a:p>
            <a:pPr lvl="1">
              <a:buSzPct val="75000"/>
              <a:buFont typeface="Calibri" panose="020F0502020204030204" pitchFamily="34" charset="0"/>
              <a:buChar char="→"/>
            </a:pPr>
            <a:r>
              <a:rPr lang="en-US" sz="2800" dirty="0"/>
              <a:t>Term Limits</a:t>
            </a:r>
          </a:p>
          <a:p>
            <a:pPr lvl="1">
              <a:buSzPct val="75000"/>
              <a:buFont typeface="Calibri" panose="020F0502020204030204" pitchFamily="34" charset="0"/>
              <a:buChar char="→"/>
            </a:pPr>
            <a:endParaRPr lang="en-US" sz="2800" dirty="0"/>
          </a:p>
          <a:p>
            <a:pPr marR="0">
              <a:spcAft>
                <a:spcPts val="0"/>
              </a:spcAft>
              <a:buSzPct val="75000"/>
              <a:buFont typeface="Calibri" panose="020F0502020204030204" pitchFamily="34" charset="0"/>
              <a:buChar char="→"/>
            </a:pPr>
            <a:r>
              <a:rPr lang="en-US" sz="3200" dirty="0"/>
              <a:t>Section 402: City Council Compensation</a:t>
            </a:r>
          </a:p>
          <a:p>
            <a:pPr lvl="1">
              <a:buSzPct val="75000"/>
              <a:buFont typeface="Calibri" panose="020F0502020204030204" pitchFamily="34" charset="0"/>
              <a:buChar char="→"/>
            </a:pPr>
            <a:r>
              <a:rPr lang="en-US" sz="2800" dirty="0"/>
              <a:t>Set by Ordinance</a:t>
            </a:r>
          </a:p>
          <a:p>
            <a:pPr lvl="1">
              <a:buSzPct val="75000"/>
              <a:buFont typeface="Calibri" panose="020F0502020204030204" pitchFamily="34" charset="0"/>
              <a:buChar char="→"/>
            </a:pPr>
            <a:endParaRPr lang="en-US" sz="2800" dirty="0"/>
          </a:p>
          <a:p>
            <a:pPr marR="0">
              <a:spcAft>
                <a:spcPts val="0"/>
              </a:spcAft>
              <a:buSzPct val="75000"/>
              <a:buFont typeface="Calibri" panose="020F0502020204030204" pitchFamily="34" charset="0"/>
              <a:buChar char="→"/>
            </a:pPr>
            <a:r>
              <a:rPr lang="en-US" sz="3200" dirty="0"/>
              <a:t>Section 404: Mayor &amp; Mayor Pro Tempore</a:t>
            </a:r>
          </a:p>
          <a:p>
            <a:pPr lvl="1">
              <a:buSzPct val="75000"/>
              <a:buFont typeface="Calibri" panose="020F0502020204030204" pitchFamily="34" charset="0"/>
              <a:buChar char="→"/>
            </a:pPr>
            <a:r>
              <a:rPr lang="en-US" sz="2800" dirty="0"/>
              <a:t>City Council Reorganization Date Change</a:t>
            </a:r>
          </a:p>
          <a:p>
            <a:pPr lvl="1">
              <a:buSzPct val="75000"/>
              <a:buFont typeface="Calibri" panose="020F0502020204030204" pitchFamily="34" charset="0"/>
              <a:buChar char="→"/>
            </a:pPr>
            <a:endParaRPr lang="en-US" sz="2800" dirty="0"/>
          </a:p>
          <a:p>
            <a:pPr marL="457200" lvl="1" indent="0">
              <a:buSzPct val="75000"/>
              <a:buNone/>
            </a:pPr>
            <a:endParaRPr lang="en-US" sz="2800" dirty="0"/>
          </a:p>
          <a:p>
            <a:pPr marL="457200" lvl="1" indent="0">
              <a:buSzPct val="75000"/>
              <a:buNone/>
            </a:pPr>
            <a:endParaRPr lang="en-US" sz="2800" dirty="0"/>
          </a:p>
        </p:txBody>
      </p:sp>
      <p:pic>
        <p:nvPicPr>
          <p:cNvPr id="5" name="Picture 4" descr="Logo&#10;&#10;Description automatically generated">
            <a:extLst>
              <a:ext uri="{FF2B5EF4-FFF2-40B4-BE49-F238E27FC236}">
                <a16:creationId xmlns:a16="http://schemas.microsoft.com/office/drawing/2014/main" id="{F66E7E6F-3D42-4521-BC5E-C6EF6695A9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7555" y="230188"/>
            <a:ext cx="696245" cy="1221482"/>
          </a:xfrm>
          <a:prstGeom prst="rect">
            <a:avLst/>
          </a:prstGeom>
        </p:spPr>
      </p:pic>
    </p:spTree>
    <p:extLst>
      <p:ext uri="{BB962C8B-B14F-4D97-AF65-F5344CB8AC3E}">
        <p14:creationId xmlns:p14="http://schemas.microsoft.com/office/powerpoint/2010/main" val="3865728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E4316-5EF6-41B9-B975-60D912BAD908}"/>
              </a:ext>
            </a:extLst>
          </p:cNvPr>
          <p:cNvSpPr>
            <a:spLocks noGrp="1"/>
          </p:cNvSpPr>
          <p:nvPr>
            <p:ph type="title"/>
          </p:nvPr>
        </p:nvSpPr>
        <p:spPr/>
        <p:txBody>
          <a:bodyPr>
            <a:normAutofit/>
          </a:bodyPr>
          <a:lstStyle/>
          <a:p>
            <a:r>
              <a:rPr lang="en-US" sz="4800" b="1" dirty="0"/>
              <a:t>Charter Issues</a:t>
            </a:r>
          </a:p>
        </p:txBody>
      </p:sp>
      <p:sp>
        <p:nvSpPr>
          <p:cNvPr id="3" name="Content Placeholder 2">
            <a:extLst>
              <a:ext uri="{FF2B5EF4-FFF2-40B4-BE49-F238E27FC236}">
                <a16:creationId xmlns:a16="http://schemas.microsoft.com/office/drawing/2014/main" id="{0E7C6600-3844-419D-B3DD-51AB2CA3AD1D}"/>
              </a:ext>
            </a:extLst>
          </p:cNvPr>
          <p:cNvSpPr>
            <a:spLocks noGrp="1"/>
          </p:cNvSpPr>
          <p:nvPr>
            <p:ph idx="1"/>
          </p:nvPr>
        </p:nvSpPr>
        <p:spPr>
          <a:ln w="9525">
            <a:solidFill>
              <a:schemeClr val="tx1"/>
            </a:solidFill>
            <a:prstDash val="lgDashDot"/>
          </a:ln>
        </p:spPr>
        <p:txBody>
          <a:bodyPr>
            <a:normAutofit/>
          </a:bodyPr>
          <a:lstStyle/>
          <a:p>
            <a:pPr marR="0">
              <a:spcAft>
                <a:spcPts val="0"/>
              </a:spcAft>
              <a:buSzPct val="75000"/>
              <a:buFont typeface="Calibri" panose="020F0502020204030204" pitchFamily="34" charset="0"/>
              <a:buChar char="→"/>
            </a:pPr>
            <a:endParaRPr lang="en-US" sz="3200" dirty="0"/>
          </a:p>
          <a:p>
            <a:pPr marR="0">
              <a:spcAft>
                <a:spcPts val="0"/>
              </a:spcAft>
              <a:buSzPct val="75000"/>
              <a:buFont typeface="Calibri" panose="020F0502020204030204" pitchFamily="34" charset="0"/>
              <a:buChar char="→"/>
            </a:pPr>
            <a:r>
              <a:rPr lang="en-US" sz="3200" dirty="0"/>
              <a:t>Section 417: Adoption of Codes by Reference</a:t>
            </a:r>
          </a:p>
          <a:p>
            <a:pPr lvl="1">
              <a:buSzPct val="75000"/>
              <a:buFont typeface="Calibri" panose="020F0502020204030204" pitchFamily="34" charset="0"/>
              <a:buChar char="→"/>
            </a:pPr>
            <a:r>
              <a:rPr lang="en-US" sz="2800" dirty="0"/>
              <a:t>Allowance for online posting; eliminate need for 3 copies</a:t>
            </a:r>
          </a:p>
          <a:p>
            <a:pPr marL="457200" lvl="1" indent="0">
              <a:buSzPct val="75000"/>
              <a:buNone/>
            </a:pPr>
            <a:r>
              <a:rPr lang="en-US" sz="2800" dirty="0"/>
              <a:t> </a:t>
            </a:r>
          </a:p>
          <a:p>
            <a:pPr marR="0">
              <a:spcAft>
                <a:spcPts val="0"/>
              </a:spcAft>
              <a:buSzPct val="75000"/>
              <a:buFont typeface="Calibri" panose="020F0502020204030204" pitchFamily="34" charset="0"/>
              <a:buChar char="→"/>
            </a:pPr>
            <a:r>
              <a:rPr lang="en-US" sz="3200" dirty="0"/>
              <a:t>Section 420: Publishing of Legal Notices</a:t>
            </a:r>
          </a:p>
          <a:p>
            <a:pPr lvl="1">
              <a:buSzPct val="75000"/>
              <a:buFont typeface="Calibri" panose="020F0502020204030204" pitchFamily="34" charset="0"/>
              <a:buChar char="→"/>
            </a:pPr>
            <a:r>
              <a:rPr lang="en-US" sz="2800" dirty="0"/>
              <a:t>Allowance for online publishing; are Newspapers still relevant?</a:t>
            </a:r>
          </a:p>
          <a:p>
            <a:pPr marL="457200" lvl="1" indent="0">
              <a:buSzPct val="75000"/>
              <a:buNone/>
            </a:pPr>
            <a:endParaRPr lang="en-US" sz="2800" dirty="0"/>
          </a:p>
          <a:p>
            <a:pPr lvl="1">
              <a:buSzPct val="75000"/>
              <a:buFont typeface="Calibri" panose="020F0502020204030204" pitchFamily="34" charset="0"/>
              <a:buChar char="→"/>
            </a:pPr>
            <a:endParaRPr lang="en-US" sz="2800" dirty="0"/>
          </a:p>
          <a:p>
            <a:pPr marL="457200" lvl="1" indent="0">
              <a:buSzPct val="75000"/>
              <a:buNone/>
            </a:pPr>
            <a:endParaRPr lang="en-US" sz="2800" dirty="0"/>
          </a:p>
          <a:p>
            <a:pPr marL="457200" lvl="1" indent="0">
              <a:buSzPct val="75000"/>
              <a:buNone/>
            </a:pPr>
            <a:endParaRPr lang="en-US" sz="2800" dirty="0"/>
          </a:p>
        </p:txBody>
      </p:sp>
      <p:pic>
        <p:nvPicPr>
          <p:cNvPr id="5" name="Picture 4" descr="Logo&#10;&#10;Description automatically generated">
            <a:extLst>
              <a:ext uri="{FF2B5EF4-FFF2-40B4-BE49-F238E27FC236}">
                <a16:creationId xmlns:a16="http://schemas.microsoft.com/office/drawing/2014/main" id="{F66E7E6F-3D42-4521-BC5E-C6EF6695A9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7555" y="230188"/>
            <a:ext cx="696245" cy="1221482"/>
          </a:xfrm>
          <a:prstGeom prst="rect">
            <a:avLst/>
          </a:prstGeom>
        </p:spPr>
      </p:pic>
    </p:spTree>
    <p:extLst>
      <p:ext uri="{BB962C8B-B14F-4D97-AF65-F5344CB8AC3E}">
        <p14:creationId xmlns:p14="http://schemas.microsoft.com/office/powerpoint/2010/main" val="578987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E4316-5EF6-41B9-B975-60D912BAD908}"/>
              </a:ext>
            </a:extLst>
          </p:cNvPr>
          <p:cNvSpPr>
            <a:spLocks noGrp="1"/>
          </p:cNvSpPr>
          <p:nvPr>
            <p:ph type="title"/>
          </p:nvPr>
        </p:nvSpPr>
        <p:spPr/>
        <p:txBody>
          <a:bodyPr>
            <a:normAutofit/>
          </a:bodyPr>
          <a:lstStyle/>
          <a:p>
            <a:r>
              <a:rPr lang="en-US" sz="4800" b="1" dirty="0"/>
              <a:t>Charter Issues</a:t>
            </a:r>
          </a:p>
        </p:txBody>
      </p:sp>
      <p:sp>
        <p:nvSpPr>
          <p:cNvPr id="3" name="Content Placeholder 2">
            <a:extLst>
              <a:ext uri="{FF2B5EF4-FFF2-40B4-BE49-F238E27FC236}">
                <a16:creationId xmlns:a16="http://schemas.microsoft.com/office/drawing/2014/main" id="{0E7C6600-3844-419D-B3DD-51AB2CA3AD1D}"/>
              </a:ext>
            </a:extLst>
          </p:cNvPr>
          <p:cNvSpPr>
            <a:spLocks noGrp="1"/>
          </p:cNvSpPr>
          <p:nvPr>
            <p:ph idx="1"/>
          </p:nvPr>
        </p:nvSpPr>
        <p:spPr>
          <a:ln w="9525">
            <a:solidFill>
              <a:schemeClr val="tx1"/>
            </a:solidFill>
            <a:prstDash val="lgDashDot"/>
          </a:ln>
        </p:spPr>
        <p:txBody>
          <a:bodyPr>
            <a:normAutofit fontScale="92500" lnSpcReduction="10000"/>
          </a:bodyPr>
          <a:lstStyle/>
          <a:p>
            <a:pPr marR="0">
              <a:spcAft>
                <a:spcPts val="0"/>
              </a:spcAft>
              <a:buSzPct val="75000"/>
              <a:buFont typeface="Calibri" panose="020F0502020204030204" pitchFamily="34" charset="0"/>
              <a:buChar char="→"/>
            </a:pPr>
            <a:endParaRPr lang="en-US" sz="3200" dirty="0"/>
          </a:p>
          <a:p>
            <a:pPr marR="0">
              <a:spcAft>
                <a:spcPts val="0"/>
              </a:spcAft>
              <a:buSzPct val="75000"/>
              <a:buFont typeface="Calibri" panose="020F0502020204030204" pitchFamily="34" charset="0"/>
              <a:buChar char="→"/>
            </a:pPr>
            <a:r>
              <a:rPr lang="en-US" sz="3200" dirty="0"/>
              <a:t>Section 808: Human Resources Commission</a:t>
            </a:r>
          </a:p>
          <a:p>
            <a:pPr lvl="1">
              <a:buSzPct val="75000"/>
              <a:buFont typeface="Calibri" panose="020F0502020204030204" pitchFamily="34" charset="0"/>
              <a:buChar char="→"/>
            </a:pPr>
            <a:r>
              <a:rPr lang="en-US" sz="2800" dirty="0"/>
              <a:t>Allow the City Manager to change personnel classifications; exist to solely hear grievances </a:t>
            </a:r>
          </a:p>
          <a:p>
            <a:pPr lvl="1">
              <a:buSzPct val="75000"/>
              <a:buFont typeface="Calibri" panose="020F0502020204030204" pitchFamily="34" charset="0"/>
              <a:buChar char="→"/>
            </a:pPr>
            <a:endParaRPr lang="en-US" sz="2800" dirty="0"/>
          </a:p>
          <a:p>
            <a:pPr marR="0">
              <a:spcAft>
                <a:spcPts val="0"/>
              </a:spcAft>
              <a:buSzPct val="75000"/>
              <a:buFont typeface="Calibri" panose="020F0502020204030204" pitchFamily="34" charset="0"/>
              <a:buChar char="→"/>
            </a:pPr>
            <a:r>
              <a:rPr lang="en-US" sz="3200" dirty="0"/>
              <a:t>Section 809: Library Donations</a:t>
            </a:r>
          </a:p>
          <a:p>
            <a:pPr lvl="1">
              <a:buSzPct val="75000"/>
              <a:buFont typeface="Calibri" panose="020F0502020204030204" pitchFamily="34" charset="0"/>
              <a:buChar char="→"/>
            </a:pPr>
            <a:r>
              <a:rPr lang="en-US" sz="2800" dirty="0"/>
              <a:t>Allow for donations up $10,000 to be accepted administratively</a:t>
            </a:r>
          </a:p>
          <a:p>
            <a:pPr marL="457200" lvl="1" indent="0">
              <a:buSzPct val="75000"/>
              <a:buNone/>
            </a:pPr>
            <a:endParaRPr lang="en-US" sz="2800" dirty="0"/>
          </a:p>
          <a:p>
            <a:pPr marR="0">
              <a:spcAft>
                <a:spcPts val="0"/>
              </a:spcAft>
              <a:buSzPct val="75000"/>
              <a:buFont typeface="Calibri" panose="020F0502020204030204" pitchFamily="34" charset="0"/>
              <a:buChar char="→"/>
            </a:pPr>
            <a:r>
              <a:rPr lang="en-US" sz="3200" dirty="0"/>
              <a:t>Article XI: Elections</a:t>
            </a:r>
          </a:p>
          <a:p>
            <a:pPr lvl="1">
              <a:buSzPct val="75000"/>
              <a:buFont typeface="Calibri" panose="020F0502020204030204" pitchFamily="34" charset="0"/>
              <a:buChar char="→"/>
            </a:pPr>
            <a:r>
              <a:rPr lang="en-US" sz="2800" dirty="0"/>
              <a:t>Change election from at-large to by district and from April to November</a:t>
            </a:r>
          </a:p>
          <a:p>
            <a:pPr lvl="1">
              <a:buSzPct val="75000"/>
              <a:buFont typeface="Calibri" panose="020F0502020204030204" pitchFamily="34" charset="0"/>
              <a:buChar char="→"/>
            </a:pPr>
            <a:endParaRPr lang="en-US" sz="2800" dirty="0"/>
          </a:p>
          <a:p>
            <a:pPr marL="457200" lvl="1" indent="0">
              <a:buSzPct val="75000"/>
              <a:buNone/>
            </a:pPr>
            <a:endParaRPr lang="en-US" sz="2800" dirty="0"/>
          </a:p>
          <a:p>
            <a:pPr marL="457200" lvl="1" indent="0">
              <a:buSzPct val="75000"/>
              <a:buNone/>
            </a:pPr>
            <a:endParaRPr lang="en-US" sz="2800" dirty="0"/>
          </a:p>
        </p:txBody>
      </p:sp>
      <p:pic>
        <p:nvPicPr>
          <p:cNvPr id="5" name="Picture 4" descr="Logo&#10;&#10;Description automatically generated">
            <a:extLst>
              <a:ext uri="{FF2B5EF4-FFF2-40B4-BE49-F238E27FC236}">
                <a16:creationId xmlns:a16="http://schemas.microsoft.com/office/drawing/2014/main" id="{F66E7E6F-3D42-4521-BC5E-C6EF6695A9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7555" y="230188"/>
            <a:ext cx="696245" cy="1221482"/>
          </a:xfrm>
          <a:prstGeom prst="rect">
            <a:avLst/>
          </a:prstGeom>
        </p:spPr>
      </p:pic>
    </p:spTree>
    <p:extLst>
      <p:ext uri="{BB962C8B-B14F-4D97-AF65-F5344CB8AC3E}">
        <p14:creationId xmlns:p14="http://schemas.microsoft.com/office/powerpoint/2010/main" val="1604658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E4316-5EF6-41B9-B975-60D912BAD908}"/>
              </a:ext>
            </a:extLst>
          </p:cNvPr>
          <p:cNvSpPr>
            <a:spLocks noGrp="1"/>
          </p:cNvSpPr>
          <p:nvPr>
            <p:ph type="title"/>
          </p:nvPr>
        </p:nvSpPr>
        <p:spPr/>
        <p:txBody>
          <a:bodyPr>
            <a:normAutofit/>
          </a:bodyPr>
          <a:lstStyle/>
          <a:p>
            <a:r>
              <a:rPr lang="en-US" sz="4800" b="1" dirty="0"/>
              <a:t>Charter Issues</a:t>
            </a:r>
          </a:p>
        </p:txBody>
      </p:sp>
      <p:sp>
        <p:nvSpPr>
          <p:cNvPr id="3" name="Content Placeholder 2">
            <a:extLst>
              <a:ext uri="{FF2B5EF4-FFF2-40B4-BE49-F238E27FC236}">
                <a16:creationId xmlns:a16="http://schemas.microsoft.com/office/drawing/2014/main" id="{0E7C6600-3844-419D-B3DD-51AB2CA3AD1D}"/>
              </a:ext>
            </a:extLst>
          </p:cNvPr>
          <p:cNvSpPr>
            <a:spLocks noGrp="1"/>
          </p:cNvSpPr>
          <p:nvPr>
            <p:ph idx="1"/>
          </p:nvPr>
        </p:nvSpPr>
        <p:spPr>
          <a:ln w="9525">
            <a:solidFill>
              <a:schemeClr val="tx1"/>
            </a:solidFill>
            <a:prstDash val="lgDashDot"/>
          </a:ln>
        </p:spPr>
        <p:txBody>
          <a:bodyPr>
            <a:normAutofit lnSpcReduction="10000"/>
          </a:bodyPr>
          <a:lstStyle/>
          <a:p>
            <a:pPr marR="0">
              <a:spcAft>
                <a:spcPts val="0"/>
              </a:spcAft>
              <a:buSzPct val="75000"/>
              <a:buFont typeface="Calibri" panose="020F0502020204030204" pitchFamily="34" charset="0"/>
              <a:buChar char="→"/>
            </a:pPr>
            <a:endParaRPr lang="en-US" sz="3200" dirty="0"/>
          </a:p>
          <a:p>
            <a:pPr marR="0">
              <a:spcAft>
                <a:spcPts val="0"/>
              </a:spcAft>
              <a:buSzPct val="75000"/>
              <a:buFont typeface="Calibri" panose="020F0502020204030204" pitchFamily="34" charset="0"/>
              <a:buChar char="→"/>
            </a:pPr>
            <a:r>
              <a:rPr lang="en-US" sz="3200" dirty="0"/>
              <a:t>Section 1203: Capital Program</a:t>
            </a:r>
          </a:p>
          <a:p>
            <a:pPr lvl="1">
              <a:buSzPct val="75000"/>
              <a:buFont typeface="Calibri" panose="020F0502020204030204" pitchFamily="34" charset="0"/>
              <a:buChar char="→"/>
            </a:pPr>
            <a:r>
              <a:rPr lang="en-US" sz="2800" dirty="0"/>
              <a:t>Change limit of capital improvement</a:t>
            </a:r>
          </a:p>
          <a:p>
            <a:pPr marL="457200" lvl="1" indent="0">
              <a:buSzPct val="75000"/>
              <a:buNone/>
            </a:pPr>
            <a:endParaRPr lang="en-US" sz="2800" dirty="0"/>
          </a:p>
          <a:p>
            <a:pPr marR="0">
              <a:spcAft>
                <a:spcPts val="0"/>
              </a:spcAft>
              <a:buSzPct val="75000"/>
              <a:buFont typeface="Calibri" panose="020F0502020204030204" pitchFamily="34" charset="0"/>
              <a:buChar char="→"/>
            </a:pPr>
            <a:r>
              <a:rPr lang="en-US" sz="3200" dirty="0"/>
              <a:t>Section 1212: Contracts on Public Works</a:t>
            </a:r>
          </a:p>
          <a:p>
            <a:pPr lvl="1">
              <a:buSzPct val="75000"/>
              <a:buFont typeface="Calibri" panose="020F0502020204030204" pitchFamily="34" charset="0"/>
              <a:buChar char="→"/>
            </a:pPr>
            <a:r>
              <a:rPr lang="en-US" sz="2800" dirty="0"/>
              <a:t>Change limit on expenditures</a:t>
            </a:r>
          </a:p>
          <a:p>
            <a:pPr marL="457200" lvl="1" indent="0">
              <a:buSzPct val="75000"/>
              <a:buNone/>
            </a:pPr>
            <a:endParaRPr lang="en-US" sz="2800" dirty="0"/>
          </a:p>
          <a:p>
            <a:pPr marR="0">
              <a:spcAft>
                <a:spcPts val="0"/>
              </a:spcAft>
              <a:buSzPct val="75000"/>
              <a:buFont typeface="Calibri" panose="020F0502020204030204" pitchFamily="34" charset="0"/>
              <a:buChar char="→"/>
            </a:pPr>
            <a:r>
              <a:rPr lang="en-US" sz="3200" dirty="0"/>
              <a:t>Article XIV: Board of Education</a:t>
            </a:r>
          </a:p>
          <a:p>
            <a:pPr lvl="1">
              <a:buSzPct val="75000"/>
              <a:buFont typeface="Calibri" panose="020F0502020204030204" pitchFamily="34" charset="0"/>
              <a:buChar char="→"/>
            </a:pPr>
            <a:r>
              <a:rPr lang="en-US" sz="2800" dirty="0"/>
              <a:t>Remove</a:t>
            </a:r>
          </a:p>
          <a:p>
            <a:pPr lvl="1">
              <a:buSzPct val="75000"/>
              <a:buFont typeface="Calibri" panose="020F0502020204030204" pitchFamily="34" charset="0"/>
              <a:buChar char="→"/>
            </a:pPr>
            <a:endParaRPr lang="en-US" sz="2800" dirty="0"/>
          </a:p>
          <a:p>
            <a:pPr marL="457200" lvl="1" indent="0">
              <a:buSzPct val="75000"/>
              <a:buNone/>
            </a:pPr>
            <a:endParaRPr lang="en-US" sz="2800" dirty="0"/>
          </a:p>
          <a:p>
            <a:pPr marL="457200" lvl="1" indent="0">
              <a:buSzPct val="75000"/>
              <a:buNone/>
            </a:pPr>
            <a:endParaRPr lang="en-US" sz="2800" dirty="0"/>
          </a:p>
        </p:txBody>
      </p:sp>
      <p:pic>
        <p:nvPicPr>
          <p:cNvPr id="5" name="Picture 4" descr="Logo&#10;&#10;Description automatically generated">
            <a:extLst>
              <a:ext uri="{FF2B5EF4-FFF2-40B4-BE49-F238E27FC236}">
                <a16:creationId xmlns:a16="http://schemas.microsoft.com/office/drawing/2014/main" id="{F66E7E6F-3D42-4521-BC5E-C6EF6695A9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7555" y="230188"/>
            <a:ext cx="696245" cy="1221482"/>
          </a:xfrm>
          <a:prstGeom prst="rect">
            <a:avLst/>
          </a:prstGeom>
        </p:spPr>
      </p:pic>
    </p:spTree>
    <p:extLst>
      <p:ext uri="{BB962C8B-B14F-4D97-AF65-F5344CB8AC3E}">
        <p14:creationId xmlns:p14="http://schemas.microsoft.com/office/powerpoint/2010/main" val="1831349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E4316-5EF6-41B9-B975-60D912BAD908}"/>
              </a:ext>
            </a:extLst>
          </p:cNvPr>
          <p:cNvSpPr>
            <a:spLocks noGrp="1"/>
          </p:cNvSpPr>
          <p:nvPr>
            <p:ph type="title"/>
          </p:nvPr>
        </p:nvSpPr>
        <p:spPr/>
        <p:txBody>
          <a:bodyPr>
            <a:normAutofit/>
          </a:bodyPr>
          <a:lstStyle/>
          <a:p>
            <a:r>
              <a:rPr lang="en-US" sz="4800" b="1" dirty="0"/>
              <a:t>Charter Issues for Consideration</a:t>
            </a:r>
          </a:p>
        </p:txBody>
      </p:sp>
      <p:sp>
        <p:nvSpPr>
          <p:cNvPr id="3" name="Content Placeholder 2">
            <a:extLst>
              <a:ext uri="{FF2B5EF4-FFF2-40B4-BE49-F238E27FC236}">
                <a16:creationId xmlns:a16="http://schemas.microsoft.com/office/drawing/2014/main" id="{0E7C6600-3844-419D-B3DD-51AB2CA3AD1D}"/>
              </a:ext>
            </a:extLst>
          </p:cNvPr>
          <p:cNvSpPr>
            <a:spLocks noGrp="1"/>
          </p:cNvSpPr>
          <p:nvPr>
            <p:ph idx="1"/>
          </p:nvPr>
        </p:nvSpPr>
        <p:spPr>
          <a:ln w="9525">
            <a:solidFill>
              <a:schemeClr val="tx1"/>
            </a:solidFill>
            <a:prstDash val="lgDashDot"/>
          </a:ln>
        </p:spPr>
        <p:txBody>
          <a:bodyPr>
            <a:normAutofit/>
          </a:bodyPr>
          <a:lstStyle/>
          <a:p>
            <a:pPr marR="0">
              <a:spcAft>
                <a:spcPts val="0"/>
              </a:spcAft>
              <a:buSzPct val="75000"/>
              <a:buFont typeface="Calibri" panose="020F0502020204030204" pitchFamily="34" charset="0"/>
              <a:buChar char="→"/>
            </a:pPr>
            <a:endParaRPr lang="en-US" sz="3200" dirty="0"/>
          </a:p>
          <a:p>
            <a:pPr marR="0">
              <a:spcAft>
                <a:spcPts val="0"/>
              </a:spcAft>
              <a:buSzPct val="75000"/>
              <a:buFont typeface="Calibri" panose="020F0502020204030204" pitchFamily="34" charset="0"/>
              <a:buChar char="→"/>
            </a:pPr>
            <a:r>
              <a:rPr lang="en-US" sz="3200" dirty="0"/>
              <a:t>Preamble</a:t>
            </a:r>
          </a:p>
          <a:p>
            <a:pPr lvl="1">
              <a:buSzPct val="75000"/>
              <a:buFont typeface="Calibri" panose="020F0502020204030204" pitchFamily="34" charset="0"/>
              <a:buChar char="→"/>
            </a:pPr>
            <a:r>
              <a:rPr lang="en-US" sz="2800" dirty="0"/>
              <a:t>Do you want to update it to reflect the City’s values?</a:t>
            </a:r>
          </a:p>
          <a:p>
            <a:pPr marR="0">
              <a:spcAft>
                <a:spcPts val="0"/>
              </a:spcAft>
              <a:buSzPct val="75000"/>
              <a:buFont typeface="Calibri" panose="020F0502020204030204" pitchFamily="34" charset="0"/>
              <a:buChar char="→"/>
            </a:pPr>
            <a:endParaRPr lang="en-US" sz="3200" dirty="0"/>
          </a:p>
          <a:p>
            <a:pPr marR="0">
              <a:spcAft>
                <a:spcPts val="0"/>
              </a:spcAft>
              <a:buSzPct val="75000"/>
              <a:buFont typeface="Calibri" panose="020F0502020204030204" pitchFamily="34" charset="0"/>
              <a:buChar char="→"/>
            </a:pPr>
            <a:r>
              <a:rPr lang="en-US" sz="3200" dirty="0"/>
              <a:t>Design Immunity</a:t>
            </a:r>
          </a:p>
          <a:p>
            <a:pPr lvl="1">
              <a:buSzPct val="75000"/>
              <a:buFont typeface="Calibri" panose="020F0502020204030204" pitchFamily="34" charset="0"/>
              <a:buChar char="→"/>
            </a:pPr>
            <a:r>
              <a:rPr lang="en-US" sz="2800" dirty="0"/>
              <a:t>Under Government Code 830.6, design immunity is an affirmative defense for plans that were approved in advance by the legislative body of the public entity, “or other body or employee exercising discretionary authority to give such approval.”</a:t>
            </a:r>
          </a:p>
          <a:p>
            <a:pPr lvl="1">
              <a:buSzPct val="75000"/>
              <a:buFont typeface="Calibri" panose="020F0502020204030204" pitchFamily="34" charset="0"/>
              <a:buChar char="→"/>
            </a:pPr>
            <a:endParaRPr lang="en-US" sz="2800" dirty="0"/>
          </a:p>
          <a:p>
            <a:pPr lvl="1">
              <a:buSzPct val="75000"/>
              <a:buFont typeface="Calibri" panose="020F0502020204030204" pitchFamily="34" charset="0"/>
              <a:buChar char="→"/>
            </a:pPr>
            <a:endParaRPr lang="en-US" sz="2800" dirty="0"/>
          </a:p>
          <a:p>
            <a:pPr marL="457200" lvl="1" indent="0">
              <a:buSzPct val="75000"/>
              <a:buNone/>
            </a:pPr>
            <a:endParaRPr lang="en-US" sz="2800" dirty="0"/>
          </a:p>
          <a:p>
            <a:pPr marL="457200" lvl="1" indent="0">
              <a:buSzPct val="75000"/>
              <a:buNone/>
            </a:pPr>
            <a:endParaRPr lang="en-US" sz="2800" dirty="0"/>
          </a:p>
        </p:txBody>
      </p:sp>
      <p:pic>
        <p:nvPicPr>
          <p:cNvPr id="5" name="Picture 4" descr="Logo&#10;&#10;Description automatically generated">
            <a:extLst>
              <a:ext uri="{FF2B5EF4-FFF2-40B4-BE49-F238E27FC236}">
                <a16:creationId xmlns:a16="http://schemas.microsoft.com/office/drawing/2014/main" id="{F66E7E6F-3D42-4521-BC5E-C6EF6695A9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7555" y="230188"/>
            <a:ext cx="696245" cy="1221482"/>
          </a:xfrm>
          <a:prstGeom prst="rect">
            <a:avLst/>
          </a:prstGeom>
        </p:spPr>
      </p:pic>
    </p:spTree>
    <p:extLst>
      <p:ext uri="{BB962C8B-B14F-4D97-AF65-F5344CB8AC3E}">
        <p14:creationId xmlns:p14="http://schemas.microsoft.com/office/powerpoint/2010/main" val="1895645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E4316-5EF6-41B9-B975-60D912BAD908}"/>
              </a:ext>
            </a:extLst>
          </p:cNvPr>
          <p:cNvSpPr>
            <a:spLocks noGrp="1"/>
          </p:cNvSpPr>
          <p:nvPr>
            <p:ph type="title"/>
          </p:nvPr>
        </p:nvSpPr>
        <p:spPr/>
        <p:txBody>
          <a:bodyPr>
            <a:normAutofit/>
          </a:bodyPr>
          <a:lstStyle/>
          <a:p>
            <a:r>
              <a:rPr lang="en-US" sz="4800" b="1" dirty="0"/>
              <a:t>Charter Issues for Consideration</a:t>
            </a:r>
          </a:p>
        </p:txBody>
      </p:sp>
      <p:sp>
        <p:nvSpPr>
          <p:cNvPr id="3" name="Content Placeholder 2">
            <a:extLst>
              <a:ext uri="{FF2B5EF4-FFF2-40B4-BE49-F238E27FC236}">
                <a16:creationId xmlns:a16="http://schemas.microsoft.com/office/drawing/2014/main" id="{0E7C6600-3844-419D-B3DD-51AB2CA3AD1D}"/>
              </a:ext>
            </a:extLst>
          </p:cNvPr>
          <p:cNvSpPr>
            <a:spLocks noGrp="1"/>
          </p:cNvSpPr>
          <p:nvPr>
            <p:ph idx="1"/>
          </p:nvPr>
        </p:nvSpPr>
        <p:spPr>
          <a:ln w="9525">
            <a:solidFill>
              <a:schemeClr val="tx1"/>
            </a:solidFill>
            <a:prstDash val="lgDashDot"/>
          </a:ln>
        </p:spPr>
        <p:txBody>
          <a:bodyPr>
            <a:normAutofit/>
          </a:bodyPr>
          <a:lstStyle/>
          <a:p>
            <a:pPr marR="0">
              <a:spcAft>
                <a:spcPts val="0"/>
              </a:spcAft>
              <a:buSzPct val="75000"/>
              <a:buFont typeface="Calibri" panose="020F0502020204030204" pitchFamily="34" charset="0"/>
              <a:buChar char="→"/>
            </a:pPr>
            <a:endParaRPr lang="en-US" sz="3200" dirty="0"/>
          </a:p>
          <a:p>
            <a:pPr marR="0">
              <a:spcAft>
                <a:spcPts val="0"/>
              </a:spcAft>
              <a:buSzPct val="75000"/>
              <a:buFont typeface="Calibri" panose="020F0502020204030204" pitchFamily="34" charset="0"/>
              <a:buChar char="→"/>
            </a:pPr>
            <a:r>
              <a:rPr lang="en-US" sz="3200" dirty="0"/>
              <a:t>New Sports Betting Tax</a:t>
            </a:r>
          </a:p>
          <a:p>
            <a:pPr lvl="1">
              <a:buSzPct val="75000"/>
              <a:buFont typeface="Calibri" panose="020F0502020204030204" pitchFamily="34" charset="0"/>
              <a:buChar char="→"/>
            </a:pPr>
            <a:r>
              <a:rPr lang="en-US" sz="2800" dirty="0"/>
              <a:t>Proposition in November 2022 would impose 10% tax on sports-wagering profits at horse-racing tracks; no revenue to cities</a:t>
            </a:r>
          </a:p>
          <a:p>
            <a:pPr marR="0">
              <a:spcAft>
                <a:spcPts val="0"/>
              </a:spcAft>
              <a:buSzPct val="75000"/>
              <a:buFont typeface="Calibri" panose="020F0502020204030204" pitchFamily="34" charset="0"/>
              <a:buChar char="→"/>
            </a:pPr>
            <a:endParaRPr lang="en-US" sz="3200" dirty="0"/>
          </a:p>
          <a:p>
            <a:pPr marR="0">
              <a:spcAft>
                <a:spcPts val="0"/>
              </a:spcAft>
              <a:buSzPct val="75000"/>
              <a:buFont typeface="Calibri" panose="020F0502020204030204" pitchFamily="34" charset="0"/>
              <a:buChar char="→"/>
            </a:pPr>
            <a:r>
              <a:rPr lang="en-US" sz="3200" dirty="0"/>
              <a:t>Transient Occupancy Tax Increase</a:t>
            </a:r>
          </a:p>
          <a:p>
            <a:pPr lvl="1">
              <a:buSzPct val="75000"/>
              <a:buFont typeface="Calibri" panose="020F0502020204030204" pitchFamily="34" charset="0"/>
              <a:buChar char="→"/>
            </a:pPr>
            <a:r>
              <a:rPr lang="en-US" sz="2800" dirty="0"/>
              <a:t>Current rate is 10%; recommendation would be to increase to 12%-14%</a:t>
            </a:r>
          </a:p>
          <a:p>
            <a:pPr lvl="1">
              <a:buSzPct val="75000"/>
              <a:buFont typeface="Calibri" panose="020F0502020204030204" pitchFamily="34" charset="0"/>
              <a:buChar char="→"/>
            </a:pPr>
            <a:endParaRPr lang="en-US" sz="2800" dirty="0"/>
          </a:p>
          <a:p>
            <a:pPr lvl="1">
              <a:buSzPct val="75000"/>
              <a:buFont typeface="Calibri" panose="020F0502020204030204" pitchFamily="34" charset="0"/>
              <a:buChar char="→"/>
            </a:pPr>
            <a:endParaRPr lang="en-US" sz="2800" dirty="0"/>
          </a:p>
          <a:p>
            <a:pPr marL="457200" lvl="1" indent="0">
              <a:buSzPct val="75000"/>
              <a:buNone/>
            </a:pPr>
            <a:endParaRPr lang="en-US" sz="2800" dirty="0"/>
          </a:p>
          <a:p>
            <a:pPr marL="457200" lvl="1" indent="0">
              <a:buSzPct val="75000"/>
              <a:buNone/>
            </a:pPr>
            <a:endParaRPr lang="en-US" sz="2800" dirty="0"/>
          </a:p>
        </p:txBody>
      </p:sp>
      <p:pic>
        <p:nvPicPr>
          <p:cNvPr id="5" name="Picture 4" descr="Logo&#10;&#10;Description automatically generated">
            <a:extLst>
              <a:ext uri="{FF2B5EF4-FFF2-40B4-BE49-F238E27FC236}">
                <a16:creationId xmlns:a16="http://schemas.microsoft.com/office/drawing/2014/main" id="{F66E7E6F-3D42-4521-BC5E-C6EF6695A9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7555" y="230188"/>
            <a:ext cx="696245" cy="1221482"/>
          </a:xfrm>
          <a:prstGeom prst="rect">
            <a:avLst/>
          </a:prstGeom>
        </p:spPr>
      </p:pic>
    </p:spTree>
    <p:extLst>
      <p:ext uri="{BB962C8B-B14F-4D97-AF65-F5344CB8AC3E}">
        <p14:creationId xmlns:p14="http://schemas.microsoft.com/office/powerpoint/2010/main" val="2771846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E4316-5EF6-41B9-B975-60D912BAD908}"/>
              </a:ext>
            </a:extLst>
          </p:cNvPr>
          <p:cNvSpPr>
            <a:spLocks noGrp="1"/>
          </p:cNvSpPr>
          <p:nvPr>
            <p:ph type="title"/>
          </p:nvPr>
        </p:nvSpPr>
        <p:spPr/>
        <p:txBody>
          <a:bodyPr>
            <a:normAutofit/>
          </a:bodyPr>
          <a:lstStyle/>
          <a:p>
            <a:r>
              <a:rPr lang="en-US" sz="4800" b="1" dirty="0"/>
              <a:t>Next Steps</a:t>
            </a:r>
          </a:p>
        </p:txBody>
      </p:sp>
      <p:sp>
        <p:nvSpPr>
          <p:cNvPr id="3" name="Content Placeholder 2">
            <a:extLst>
              <a:ext uri="{FF2B5EF4-FFF2-40B4-BE49-F238E27FC236}">
                <a16:creationId xmlns:a16="http://schemas.microsoft.com/office/drawing/2014/main" id="{0E7C6600-3844-419D-B3DD-51AB2CA3AD1D}"/>
              </a:ext>
            </a:extLst>
          </p:cNvPr>
          <p:cNvSpPr>
            <a:spLocks noGrp="1"/>
          </p:cNvSpPr>
          <p:nvPr>
            <p:ph idx="1"/>
          </p:nvPr>
        </p:nvSpPr>
        <p:spPr>
          <a:ln w="9525">
            <a:solidFill>
              <a:schemeClr val="tx1"/>
            </a:solidFill>
            <a:prstDash val="lgDashDot"/>
          </a:ln>
        </p:spPr>
        <p:txBody>
          <a:bodyPr>
            <a:normAutofit/>
          </a:bodyPr>
          <a:lstStyle/>
          <a:p>
            <a:pPr marR="0">
              <a:spcAft>
                <a:spcPts val="0"/>
              </a:spcAft>
              <a:buSzPct val="75000"/>
              <a:buFont typeface="Calibri" panose="020F0502020204030204" pitchFamily="34" charset="0"/>
              <a:buChar char="→"/>
            </a:pPr>
            <a:endParaRPr lang="en-US" sz="3200" dirty="0"/>
          </a:p>
          <a:p>
            <a:pPr marR="0">
              <a:spcAft>
                <a:spcPts val="0"/>
              </a:spcAft>
              <a:buSzPct val="75000"/>
              <a:buFont typeface="Calibri" panose="020F0502020204030204" pitchFamily="34" charset="0"/>
              <a:buChar char="→"/>
            </a:pPr>
            <a:r>
              <a:rPr lang="en-US" sz="3200" dirty="0"/>
              <a:t>Review City Charter</a:t>
            </a:r>
          </a:p>
          <a:p>
            <a:pPr marL="0" marR="0" indent="0">
              <a:spcAft>
                <a:spcPts val="0"/>
              </a:spcAft>
              <a:buSzPct val="75000"/>
              <a:buNone/>
            </a:pPr>
            <a:endParaRPr lang="en-US" sz="3200" dirty="0"/>
          </a:p>
          <a:p>
            <a:pPr marR="0">
              <a:spcAft>
                <a:spcPts val="0"/>
              </a:spcAft>
              <a:buSzPct val="75000"/>
              <a:buFont typeface="Calibri" panose="020F0502020204030204" pitchFamily="34" charset="0"/>
              <a:buChar char="→"/>
            </a:pPr>
            <a:r>
              <a:rPr lang="en-US" sz="3200" dirty="0"/>
              <a:t>Each meeting we will discuss potential changes to various items </a:t>
            </a:r>
          </a:p>
          <a:p>
            <a:pPr marL="0" marR="0" indent="0">
              <a:spcAft>
                <a:spcPts val="0"/>
              </a:spcAft>
              <a:buSzPct val="75000"/>
              <a:buNone/>
            </a:pPr>
            <a:endParaRPr lang="en-US" sz="3200" dirty="0"/>
          </a:p>
          <a:p>
            <a:pPr marR="0">
              <a:spcAft>
                <a:spcPts val="0"/>
              </a:spcAft>
              <a:buSzPct val="75000"/>
              <a:buFont typeface="Calibri" panose="020F0502020204030204" pitchFamily="34" charset="0"/>
              <a:buChar char="→"/>
            </a:pPr>
            <a:r>
              <a:rPr lang="en-US" sz="3200" dirty="0"/>
              <a:t>Staff recommended that the Committee vote on each item separately</a:t>
            </a:r>
            <a:endParaRPr lang="en-US" sz="2800" dirty="0"/>
          </a:p>
          <a:p>
            <a:pPr marR="0">
              <a:spcAft>
                <a:spcPts val="0"/>
              </a:spcAft>
              <a:buSzPct val="75000"/>
              <a:buFont typeface="Calibri" panose="020F0502020204030204" pitchFamily="34" charset="0"/>
              <a:buChar char="→"/>
            </a:pPr>
            <a:endParaRPr lang="en-US" sz="3200" dirty="0"/>
          </a:p>
          <a:p>
            <a:pPr lvl="1">
              <a:buSzPct val="75000"/>
              <a:buFont typeface="Calibri" panose="020F0502020204030204" pitchFamily="34" charset="0"/>
              <a:buChar char="→"/>
            </a:pPr>
            <a:endParaRPr lang="en-US" sz="2800" dirty="0"/>
          </a:p>
          <a:p>
            <a:pPr lvl="1">
              <a:buSzPct val="75000"/>
              <a:buFont typeface="Calibri" panose="020F0502020204030204" pitchFamily="34" charset="0"/>
              <a:buChar char="→"/>
            </a:pPr>
            <a:endParaRPr lang="en-US" sz="2800" dirty="0"/>
          </a:p>
          <a:p>
            <a:pPr marL="457200" lvl="1" indent="0">
              <a:buSzPct val="75000"/>
              <a:buNone/>
            </a:pPr>
            <a:endParaRPr lang="en-US" sz="2800" dirty="0"/>
          </a:p>
          <a:p>
            <a:pPr marL="457200" lvl="1" indent="0">
              <a:buSzPct val="75000"/>
              <a:buNone/>
            </a:pPr>
            <a:endParaRPr lang="en-US" sz="2800" dirty="0"/>
          </a:p>
        </p:txBody>
      </p:sp>
      <p:pic>
        <p:nvPicPr>
          <p:cNvPr id="5" name="Picture 4" descr="Logo&#10;&#10;Description automatically generated">
            <a:extLst>
              <a:ext uri="{FF2B5EF4-FFF2-40B4-BE49-F238E27FC236}">
                <a16:creationId xmlns:a16="http://schemas.microsoft.com/office/drawing/2014/main" id="{F66E7E6F-3D42-4521-BC5E-C6EF6695A9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7555" y="230188"/>
            <a:ext cx="696245" cy="1221482"/>
          </a:xfrm>
          <a:prstGeom prst="rect">
            <a:avLst/>
          </a:prstGeom>
        </p:spPr>
      </p:pic>
    </p:spTree>
    <p:extLst>
      <p:ext uri="{BB962C8B-B14F-4D97-AF65-F5344CB8AC3E}">
        <p14:creationId xmlns:p14="http://schemas.microsoft.com/office/powerpoint/2010/main" val="2414210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E4316-5EF6-41B9-B975-60D912BAD908}"/>
              </a:ext>
            </a:extLst>
          </p:cNvPr>
          <p:cNvSpPr>
            <a:spLocks noGrp="1"/>
          </p:cNvSpPr>
          <p:nvPr>
            <p:ph type="title"/>
          </p:nvPr>
        </p:nvSpPr>
        <p:spPr/>
        <p:txBody>
          <a:bodyPr>
            <a:normAutofit/>
          </a:bodyPr>
          <a:lstStyle/>
          <a:p>
            <a:r>
              <a:rPr lang="en-US" sz="4800" b="1" dirty="0"/>
              <a:t>Agenda</a:t>
            </a:r>
          </a:p>
        </p:txBody>
      </p:sp>
      <p:sp>
        <p:nvSpPr>
          <p:cNvPr id="3" name="Content Placeholder 2">
            <a:extLst>
              <a:ext uri="{FF2B5EF4-FFF2-40B4-BE49-F238E27FC236}">
                <a16:creationId xmlns:a16="http://schemas.microsoft.com/office/drawing/2014/main" id="{0E7C6600-3844-419D-B3DD-51AB2CA3AD1D}"/>
              </a:ext>
            </a:extLst>
          </p:cNvPr>
          <p:cNvSpPr>
            <a:spLocks noGrp="1"/>
          </p:cNvSpPr>
          <p:nvPr>
            <p:ph idx="1"/>
          </p:nvPr>
        </p:nvSpPr>
        <p:spPr>
          <a:ln w="9525">
            <a:solidFill>
              <a:schemeClr val="tx1"/>
            </a:solidFill>
            <a:prstDash val="lgDashDot"/>
          </a:ln>
        </p:spPr>
        <p:txBody>
          <a:bodyPr>
            <a:normAutofit/>
          </a:bodyPr>
          <a:lstStyle/>
          <a:p>
            <a:pPr>
              <a:buSzPct val="75000"/>
              <a:buFont typeface="Calibri" panose="020F0502020204030204" pitchFamily="34" charset="0"/>
              <a:buChar char="→"/>
            </a:pPr>
            <a:endParaRPr lang="en-US" sz="3200" dirty="0"/>
          </a:p>
          <a:p>
            <a:pPr>
              <a:buSzPct val="75000"/>
              <a:buFont typeface="Calibri" panose="020F0502020204030204" pitchFamily="34" charset="0"/>
              <a:buChar char="→"/>
            </a:pPr>
            <a:r>
              <a:rPr lang="en-US" sz="3200" dirty="0"/>
              <a:t>Introductions</a:t>
            </a:r>
          </a:p>
          <a:p>
            <a:pPr>
              <a:buSzPct val="75000"/>
              <a:buFont typeface="Calibri" panose="020F0502020204030204" pitchFamily="34" charset="0"/>
              <a:buChar char="→"/>
            </a:pPr>
            <a:r>
              <a:rPr lang="en-US" sz="3200" dirty="0"/>
              <a:t>Committee Purpose</a:t>
            </a:r>
          </a:p>
          <a:p>
            <a:pPr>
              <a:buSzPct val="75000"/>
              <a:buFont typeface="Calibri" panose="020F0502020204030204" pitchFamily="34" charset="0"/>
              <a:buChar char="→"/>
            </a:pPr>
            <a:r>
              <a:rPr lang="en-US" sz="3200" dirty="0"/>
              <a:t>Goal &amp; Objectives </a:t>
            </a:r>
          </a:p>
          <a:p>
            <a:pPr>
              <a:buSzPct val="75000"/>
              <a:buFont typeface="Calibri" panose="020F0502020204030204" pitchFamily="34" charset="0"/>
              <a:buChar char="→"/>
            </a:pPr>
            <a:r>
              <a:rPr lang="en-US" sz="3200" dirty="0"/>
              <a:t>Timeline</a:t>
            </a:r>
          </a:p>
          <a:p>
            <a:pPr>
              <a:buSzPct val="75000"/>
              <a:buFont typeface="Calibri" panose="020F0502020204030204" pitchFamily="34" charset="0"/>
              <a:buChar char="→"/>
            </a:pPr>
            <a:r>
              <a:rPr lang="en-US" sz="3200" dirty="0"/>
              <a:t>Chair &amp; Co-Chair and Meeting Schedule</a:t>
            </a:r>
          </a:p>
          <a:p>
            <a:pPr>
              <a:buSzPct val="75000"/>
              <a:buFont typeface="Calibri" panose="020F0502020204030204" pitchFamily="34" charset="0"/>
              <a:buChar char="→"/>
            </a:pPr>
            <a:r>
              <a:rPr lang="en-US" sz="3200" dirty="0"/>
              <a:t>Charter Issues</a:t>
            </a:r>
          </a:p>
          <a:p>
            <a:pPr marL="0" indent="0">
              <a:buSzPct val="75000"/>
              <a:buNone/>
            </a:pPr>
            <a:endParaRPr lang="en-US" sz="3200" dirty="0"/>
          </a:p>
          <a:p>
            <a:pPr>
              <a:buSzPct val="75000"/>
              <a:buFont typeface="Calibri" panose="020F0502020204030204" pitchFamily="34" charset="0"/>
              <a:buChar char="→"/>
            </a:pPr>
            <a:endParaRPr lang="en-US" sz="3200" dirty="0"/>
          </a:p>
        </p:txBody>
      </p:sp>
      <p:pic>
        <p:nvPicPr>
          <p:cNvPr id="5" name="Picture 4" descr="Logo&#10;&#10;Description automatically generated">
            <a:extLst>
              <a:ext uri="{FF2B5EF4-FFF2-40B4-BE49-F238E27FC236}">
                <a16:creationId xmlns:a16="http://schemas.microsoft.com/office/drawing/2014/main" id="{F66E7E6F-3D42-4521-BC5E-C6EF6695A9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7555" y="230188"/>
            <a:ext cx="696245" cy="1221482"/>
          </a:xfrm>
          <a:prstGeom prst="rect">
            <a:avLst/>
          </a:prstGeom>
        </p:spPr>
      </p:pic>
    </p:spTree>
    <p:extLst>
      <p:ext uri="{BB962C8B-B14F-4D97-AF65-F5344CB8AC3E}">
        <p14:creationId xmlns:p14="http://schemas.microsoft.com/office/powerpoint/2010/main" val="1885684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E4316-5EF6-41B9-B975-60D912BAD908}"/>
              </a:ext>
            </a:extLst>
          </p:cNvPr>
          <p:cNvSpPr>
            <a:spLocks noGrp="1"/>
          </p:cNvSpPr>
          <p:nvPr>
            <p:ph type="title"/>
          </p:nvPr>
        </p:nvSpPr>
        <p:spPr/>
        <p:txBody>
          <a:bodyPr>
            <a:normAutofit/>
          </a:bodyPr>
          <a:lstStyle/>
          <a:p>
            <a:r>
              <a:rPr lang="en-US" sz="4800" b="1" dirty="0"/>
              <a:t>Introduction – City Staff</a:t>
            </a:r>
          </a:p>
        </p:txBody>
      </p:sp>
      <p:sp>
        <p:nvSpPr>
          <p:cNvPr id="3" name="Content Placeholder 2">
            <a:extLst>
              <a:ext uri="{FF2B5EF4-FFF2-40B4-BE49-F238E27FC236}">
                <a16:creationId xmlns:a16="http://schemas.microsoft.com/office/drawing/2014/main" id="{0E7C6600-3844-419D-B3DD-51AB2CA3AD1D}"/>
              </a:ext>
            </a:extLst>
          </p:cNvPr>
          <p:cNvSpPr>
            <a:spLocks noGrp="1"/>
          </p:cNvSpPr>
          <p:nvPr>
            <p:ph idx="1"/>
          </p:nvPr>
        </p:nvSpPr>
        <p:spPr>
          <a:ln w="9525">
            <a:solidFill>
              <a:schemeClr val="tx1"/>
            </a:solidFill>
            <a:prstDash val="lgDashDot"/>
          </a:ln>
        </p:spPr>
        <p:txBody>
          <a:bodyPr>
            <a:normAutofit/>
          </a:bodyPr>
          <a:lstStyle/>
          <a:p>
            <a:pPr>
              <a:buSzPct val="75000"/>
              <a:buFont typeface="Calibri" panose="020F0502020204030204" pitchFamily="34" charset="0"/>
              <a:buChar char="→"/>
            </a:pPr>
            <a:endParaRPr lang="en-US" sz="3200" dirty="0"/>
          </a:p>
          <a:p>
            <a:pPr marR="0">
              <a:spcAft>
                <a:spcPts val="0"/>
              </a:spcAft>
              <a:buSzPct val="75000"/>
              <a:buFont typeface="Calibri" panose="020F0502020204030204" pitchFamily="34" charset="0"/>
              <a:buChar char="→"/>
            </a:pPr>
            <a:r>
              <a:rPr lang="en-US" sz="3200" dirty="0"/>
              <a:t>Dominic Lazzaretto, </a:t>
            </a:r>
            <a:r>
              <a:rPr lang="en-US" sz="3200" i="1" dirty="0"/>
              <a:t>City Manager</a:t>
            </a:r>
          </a:p>
          <a:p>
            <a:pPr marR="0">
              <a:spcAft>
                <a:spcPts val="0"/>
              </a:spcAft>
              <a:buSzPct val="75000"/>
              <a:buFont typeface="Calibri" panose="020F0502020204030204" pitchFamily="34" charset="0"/>
              <a:buChar char="→"/>
            </a:pPr>
            <a:r>
              <a:rPr lang="en-US" sz="3200" dirty="0"/>
              <a:t>Mike Bruckner, </a:t>
            </a:r>
            <a:r>
              <a:rPr lang="en-US" sz="3200" i="1" dirty="0"/>
              <a:t>Deputy City Manager</a:t>
            </a:r>
          </a:p>
          <a:p>
            <a:pPr marR="0">
              <a:spcAft>
                <a:spcPts val="0"/>
              </a:spcAft>
              <a:buSzPct val="75000"/>
              <a:buFont typeface="Calibri" panose="020F0502020204030204" pitchFamily="34" charset="0"/>
              <a:buChar char="→"/>
            </a:pPr>
            <a:r>
              <a:rPr lang="en-US" sz="3200" dirty="0"/>
              <a:t>Michael Maurer, </a:t>
            </a:r>
            <a:r>
              <a:rPr lang="en-US" sz="3200" i="1" dirty="0"/>
              <a:t>Assistant City Attorney</a:t>
            </a:r>
          </a:p>
          <a:p>
            <a:pPr marR="0">
              <a:spcAft>
                <a:spcPts val="0"/>
              </a:spcAft>
              <a:buSzPct val="75000"/>
              <a:buFont typeface="Calibri" panose="020F0502020204030204" pitchFamily="34" charset="0"/>
              <a:buChar char="→"/>
            </a:pPr>
            <a:r>
              <a:rPr lang="en-US" sz="3200" dirty="0"/>
              <a:t>Rachelle Arellano, </a:t>
            </a:r>
            <a:r>
              <a:rPr lang="en-US" sz="3200" i="1" dirty="0"/>
              <a:t>Deputy City Clerk</a:t>
            </a:r>
          </a:p>
          <a:p>
            <a:pPr marR="0">
              <a:spcAft>
                <a:spcPts val="0"/>
              </a:spcAft>
              <a:buSzPct val="75000"/>
              <a:buFont typeface="Calibri" panose="020F0502020204030204" pitchFamily="34" charset="0"/>
              <a:buChar char="→"/>
            </a:pPr>
            <a:r>
              <a:rPr lang="en-US" sz="3200" dirty="0"/>
              <a:t>Hazel Aguilar, </a:t>
            </a:r>
            <a:r>
              <a:rPr lang="en-US" sz="3200" i="1" dirty="0"/>
              <a:t>Intern</a:t>
            </a:r>
          </a:p>
          <a:p>
            <a:pPr marL="0" indent="0">
              <a:buSzPct val="75000"/>
              <a:buNone/>
            </a:pPr>
            <a:endParaRPr lang="en-US" sz="3200" dirty="0"/>
          </a:p>
        </p:txBody>
      </p:sp>
      <p:pic>
        <p:nvPicPr>
          <p:cNvPr id="5" name="Picture 4" descr="Logo&#10;&#10;Description automatically generated">
            <a:extLst>
              <a:ext uri="{FF2B5EF4-FFF2-40B4-BE49-F238E27FC236}">
                <a16:creationId xmlns:a16="http://schemas.microsoft.com/office/drawing/2014/main" id="{F66E7E6F-3D42-4521-BC5E-C6EF6695A9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7555" y="230188"/>
            <a:ext cx="696245" cy="1221482"/>
          </a:xfrm>
          <a:prstGeom prst="rect">
            <a:avLst/>
          </a:prstGeom>
        </p:spPr>
      </p:pic>
    </p:spTree>
    <p:extLst>
      <p:ext uri="{BB962C8B-B14F-4D97-AF65-F5344CB8AC3E}">
        <p14:creationId xmlns:p14="http://schemas.microsoft.com/office/powerpoint/2010/main" val="3982231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E4316-5EF6-41B9-B975-60D912BAD908}"/>
              </a:ext>
            </a:extLst>
          </p:cNvPr>
          <p:cNvSpPr>
            <a:spLocks noGrp="1"/>
          </p:cNvSpPr>
          <p:nvPr>
            <p:ph type="title"/>
          </p:nvPr>
        </p:nvSpPr>
        <p:spPr/>
        <p:txBody>
          <a:bodyPr>
            <a:normAutofit/>
          </a:bodyPr>
          <a:lstStyle/>
          <a:p>
            <a:r>
              <a:rPr lang="en-US" sz="4800" b="1" dirty="0"/>
              <a:t>Introduction – Committee Members</a:t>
            </a:r>
          </a:p>
        </p:txBody>
      </p:sp>
      <p:sp>
        <p:nvSpPr>
          <p:cNvPr id="3" name="Content Placeholder 2">
            <a:extLst>
              <a:ext uri="{FF2B5EF4-FFF2-40B4-BE49-F238E27FC236}">
                <a16:creationId xmlns:a16="http://schemas.microsoft.com/office/drawing/2014/main" id="{0E7C6600-3844-419D-B3DD-51AB2CA3AD1D}"/>
              </a:ext>
            </a:extLst>
          </p:cNvPr>
          <p:cNvSpPr>
            <a:spLocks noGrp="1"/>
          </p:cNvSpPr>
          <p:nvPr>
            <p:ph idx="1"/>
          </p:nvPr>
        </p:nvSpPr>
        <p:spPr>
          <a:ln w="9525">
            <a:solidFill>
              <a:schemeClr val="tx1"/>
            </a:solidFill>
            <a:prstDash val="lgDashDot"/>
          </a:ln>
        </p:spPr>
        <p:txBody>
          <a:bodyPr>
            <a:normAutofit lnSpcReduction="10000"/>
          </a:bodyPr>
          <a:lstStyle/>
          <a:p>
            <a:pPr>
              <a:buSzPct val="75000"/>
              <a:buFont typeface="Calibri" panose="020F0502020204030204" pitchFamily="34" charset="0"/>
              <a:buChar char="→"/>
            </a:pPr>
            <a:endParaRPr lang="en-US" sz="3200" dirty="0"/>
          </a:p>
          <a:p>
            <a:pPr marR="0">
              <a:spcAft>
                <a:spcPts val="0"/>
              </a:spcAft>
              <a:buSzPct val="75000"/>
              <a:buFont typeface="Calibri" panose="020F0502020204030204" pitchFamily="34" charset="0"/>
              <a:buChar char="→"/>
            </a:pPr>
            <a:r>
              <a:rPr lang="en-US" sz="3200" dirty="0"/>
              <a:t>Sudhir Agrawal</a:t>
            </a:r>
          </a:p>
          <a:p>
            <a:pPr marR="0">
              <a:spcAft>
                <a:spcPts val="0"/>
              </a:spcAft>
              <a:buSzPct val="75000"/>
              <a:buFont typeface="Calibri" panose="020F0502020204030204" pitchFamily="34" charset="0"/>
              <a:buChar char="→"/>
            </a:pPr>
            <a:r>
              <a:rPr lang="en-US" sz="3200" dirty="0"/>
              <a:t>Sheng Chang</a:t>
            </a:r>
          </a:p>
          <a:p>
            <a:pPr marR="0">
              <a:spcAft>
                <a:spcPts val="0"/>
              </a:spcAft>
              <a:buSzPct val="75000"/>
              <a:buFont typeface="Calibri" panose="020F0502020204030204" pitchFamily="34" charset="0"/>
              <a:buChar char="→"/>
            </a:pPr>
            <a:r>
              <a:rPr lang="en-US" sz="3200" dirty="0"/>
              <a:t>James Helms, Jr.</a:t>
            </a:r>
          </a:p>
          <a:p>
            <a:pPr marR="0">
              <a:spcAft>
                <a:spcPts val="0"/>
              </a:spcAft>
              <a:buSzPct val="75000"/>
              <a:buFont typeface="Calibri" panose="020F0502020204030204" pitchFamily="34" charset="0"/>
              <a:buChar char="→"/>
            </a:pPr>
            <a:r>
              <a:rPr lang="en-US" sz="3200" dirty="0"/>
              <a:t>Lee Kuo</a:t>
            </a:r>
          </a:p>
          <a:p>
            <a:pPr marR="0">
              <a:spcAft>
                <a:spcPts val="0"/>
              </a:spcAft>
              <a:buSzPct val="75000"/>
              <a:buFont typeface="Calibri" panose="020F0502020204030204" pitchFamily="34" charset="0"/>
              <a:buChar char="→"/>
            </a:pPr>
            <a:r>
              <a:rPr lang="en-US" sz="3200" dirty="0"/>
              <a:t>Anthony Leung</a:t>
            </a:r>
          </a:p>
          <a:p>
            <a:pPr marR="0">
              <a:spcAft>
                <a:spcPts val="0"/>
              </a:spcAft>
              <a:buSzPct val="75000"/>
              <a:buFont typeface="Calibri" panose="020F0502020204030204" pitchFamily="34" charset="0"/>
              <a:buChar char="→"/>
            </a:pPr>
            <a:r>
              <a:rPr lang="en-US" sz="3200" dirty="0"/>
              <a:t>Jagdeep Singh</a:t>
            </a:r>
          </a:p>
          <a:p>
            <a:pPr marR="0">
              <a:spcAft>
                <a:spcPts val="0"/>
              </a:spcAft>
              <a:buSzPct val="75000"/>
              <a:buFont typeface="Calibri" panose="020F0502020204030204" pitchFamily="34" charset="0"/>
              <a:buChar char="→"/>
            </a:pPr>
            <a:r>
              <a:rPr lang="en-US" sz="3200" dirty="0"/>
              <a:t>Li Zhang</a:t>
            </a:r>
          </a:p>
          <a:p>
            <a:pPr>
              <a:buSzPct val="75000"/>
              <a:buFont typeface="Calibri" panose="020F0502020204030204" pitchFamily="34" charset="0"/>
              <a:buChar char="→"/>
            </a:pPr>
            <a:endParaRPr lang="en-US" sz="3200" dirty="0"/>
          </a:p>
        </p:txBody>
      </p:sp>
      <p:pic>
        <p:nvPicPr>
          <p:cNvPr id="5" name="Picture 4" descr="Logo&#10;&#10;Description automatically generated">
            <a:extLst>
              <a:ext uri="{FF2B5EF4-FFF2-40B4-BE49-F238E27FC236}">
                <a16:creationId xmlns:a16="http://schemas.microsoft.com/office/drawing/2014/main" id="{F66E7E6F-3D42-4521-BC5E-C6EF6695A9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7555" y="230188"/>
            <a:ext cx="696245" cy="1221482"/>
          </a:xfrm>
          <a:prstGeom prst="rect">
            <a:avLst/>
          </a:prstGeom>
        </p:spPr>
      </p:pic>
    </p:spTree>
    <p:extLst>
      <p:ext uri="{BB962C8B-B14F-4D97-AF65-F5344CB8AC3E}">
        <p14:creationId xmlns:p14="http://schemas.microsoft.com/office/powerpoint/2010/main" val="3040284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E4316-5EF6-41B9-B975-60D912BAD908}"/>
              </a:ext>
            </a:extLst>
          </p:cNvPr>
          <p:cNvSpPr>
            <a:spLocks noGrp="1"/>
          </p:cNvSpPr>
          <p:nvPr>
            <p:ph type="title"/>
          </p:nvPr>
        </p:nvSpPr>
        <p:spPr/>
        <p:txBody>
          <a:bodyPr>
            <a:normAutofit/>
          </a:bodyPr>
          <a:lstStyle/>
          <a:p>
            <a:r>
              <a:rPr lang="en-US" sz="4800" b="1" dirty="0"/>
              <a:t>Why Are We Here</a:t>
            </a:r>
          </a:p>
        </p:txBody>
      </p:sp>
      <p:sp>
        <p:nvSpPr>
          <p:cNvPr id="3" name="Content Placeholder 2">
            <a:extLst>
              <a:ext uri="{FF2B5EF4-FFF2-40B4-BE49-F238E27FC236}">
                <a16:creationId xmlns:a16="http://schemas.microsoft.com/office/drawing/2014/main" id="{0E7C6600-3844-419D-B3DD-51AB2CA3AD1D}"/>
              </a:ext>
            </a:extLst>
          </p:cNvPr>
          <p:cNvSpPr>
            <a:spLocks noGrp="1"/>
          </p:cNvSpPr>
          <p:nvPr>
            <p:ph idx="1"/>
          </p:nvPr>
        </p:nvSpPr>
        <p:spPr>
          <a:ln w="9525">
            <a:solidFill>
              <a:schemeClr val="tx1"/>
            </a:solidFill>
            <a:prstDash val="lgDashDot"/>
          </a:ln>
        </p:spPr>
        <p:txBody>
          <a:bodyPr>
            <a:normAutofit/>
          </a:bodyPr>
          <a:lstStyle/>
          <a:p>
            <a:pPr>
              <a:buSzPct val="75000"/>
              <a:buFont typeface="Calibri" panose="020F0502020204030204" pitchFamily="34" charset="0"/>
              <a:buChar char="→"/>
            </a:pPr>
            <a:endParaRPr lang="en-US" sz="3200" dirty="0"/>
          </a:p>
          <a:p>
            <a:pPr marR="0">
              <a:spcAft>
                <a:spcPts val="0"/>
              </a:spcAft>
              <a:buSzPct val="75000"/>
              <a:buFont typeface="Calibri" panose="020F0502020204030204" pitchFamily="34" charset="0"/>
              <a:buChar char="→"/>
            </a:pPr>
            <a:r>
              <a:rPr lang="en-US" sz="3200" dirty="0"/>
              <a:t>SB 415 required cities to consolidate elections with state</a:t>
            </a:r>
          </a:p>
          <a:p>
            <a:pPr lvl="1">
              <a:buSzPct val="75000"/>
              <a:buFont typeface="Calibri" panose="020F0502020204030204" pitchFamily="34" charset="0"/>
              <a:buChar char="→"/>
            </a:pPr>
            <a:r>
              <a:rPr lang="en-US" sz="2800" dirty="0"/>
              <a:t>Council adopted Ordinance No. 2352</a:t>
            </a:r>
            <a:endParaRPr lang="en-US" sz="2400" dirty="0"/>
          </a:p>
          <a:p>
            <a:pPr lvl="1">
              <a:buSzPct val="75000"/>
              <a:buFont typeface="Calibri" panose="020F0502020204030204" pitchFamily="34" charset="0"/>
              <a:buChar char="→"/>
            </a:pPr>
            <a:r>
              <a:rPr lang="en-US" sz="2800" dirty="0"/>
              <a:t>Redondo Beach decision</a:t>
            </a:r>
          </a:p>
          <a:p>
            <a:pPr lvl="1">
              <a:buSzPct val="75000"/>
              <a:buFont typeface="Calibri" panose="020F0502020204030204" pitchFamily="34" charset="0"/>
              <a:buChar char="→"/>
            </a:pPr>
            <a:endParaRPr lang="en-US" sz="2800" dirty="0"/>
          </a:p>
          <a:p>
            <a:pPr marR="0">
              <a:spcAft>
                <a:spcPts val="0"/>
              </a:spcAft>
              <a:buSzPct val="75000"/>
              <a:buFont typeface="Calibri" panose="020F0502020204030204" pitchFamily="34" charset="0"/>
              <a:buChar char="→"/>
            </a:pPr>
            <a:r>
              <a:rPr lang="en-US" sz="3200" dirty="0"/>
              <a:t>Article XI: Elections</a:t>
            </a:r>
          </a:p>
          <a:p>
            <a:pPr lvl="1">
              <a:buSzPct val="75000"/>
              <a:buFont typeface="Calibri" panose="020F0502020204030204" pitchFamily="34" charset="0"/>
              <a:buChar char="→"/>
            </a:pPr>
            <a:r>
              <a:rPr lang="en-US" sz="2800" dirty="0"/>
              <a:t>Change election from at-large to by district and from April to November</a:t>
            </a:r>
          </a:p>
          <a:p>
            <a:pPr marL="0" indent="0">
              <a:buSzPct val="75000"/>
              <a:buNone/>
            </a:pPr>
            <a:endParaRPr lang="en-US" sz="3200" dirty="0"/>
          </a:p>
        </p:txBody>
      </p:sp>
      <p:pic>
        <p:nvPicPr>
          <p:cNvPr id="5" name="Picture 4" descr="Logo&#10;&#10;Description automatically generated">
            <a:extLst>
              <a:ext uri="{FF2B5EF4-FFF2-40B4-BE49-F238E27FC236}">
                <a16:creationId xmlns:a16="http://schemas.microsoft.com/office/drawing/2014/main" id="{F66E7E6F-3D42-4521-BC5E-C6EF6695A9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7555" y="230188"/>
            <a:ext cx="696245" cy="1221482"/>
          </a:xfrm>
          <a:prstGeom prst="rect">
            <a:avLst/>
          </a:prstGeom>
        </p:spPr>
      </p:pic>
    </p:spTree>
    <p:extLst>
      <p:ext uri="{BB962C8B-B14F-4D97-AF65-F5344CB8AC3E}">
        <p14:creationId xmlns:p14="http://schemas.microsoft.com/office/powerpoint/2010/main" val="936026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E4316-5EF6-41B9-B975-60D912BAD908}"/>
              </a:ext>
            </a:extLst>
          </p:cNvPr>
          <p:cNvSpPr>
            <a:spLocks noGrp="1"/>
          </p:cNvSpPr>
          <p:nvPr>
            <p:ph type="title"/>
          </p:nvPr>
        </p:nvSpPr>
        <p:spPr/>
        <p:txBody>
          <a:bodyPr>
            <a:normAutofit/>
          </a:bodyPr>
          <a:lstStyle/>
          <a:p>
            <a:r>
              <a:rPr lang="en-US" sz="4800" b="1" dirty="0"/>
              <a:t>Committee Purpose</a:t>
            </a:r>
          </a:p>
        </p:txBody>
      </p:sp>
      <p:sp>
        <p:nvSpPr>
          <p:cNvPr id="3" name="Content Placeholder 2">
            <a:extLst>
              <a:ext uri="{FF2B5EF4-FFF2-40B4-BE49-F238E27FC236}">
                <a16:creationId xmlns:a16="http://schemas.microsoft.com/office/drawing/2014/main" id="{0E7C6600-3844-419D-B3DD-51AB2CA3AD1D}"/>
              </a:ext>
            </a:extLst>
          </p:cNvPr>
          <p:cNvSpPr>
            <a:spLocks noGrp="1"/>
          </p:cNvSpPr>
          <p:nvPr>
            <p:ph idx="1"/>
          </p:nvPr>
        </p:nvSpPr>
        <p:spPr>
          <a:ln w="9525">
            <a:solidFill>
              <a:schemeClr val="tx1"/>
            </a:solidFill>
            <a:prstDash val="lgDashDot"/>
          </a:ln>
        </p:spPr>
        <p:txBody>
          <a:bodyPr>
            <a:normAutofit/>
          </a:bodyPr>
          <a:lstStyle/>
          <a:p>
            <a:pPr>
              <a:buSzPct val="75000"/>
              <a:buFont typeface="Calibri" panose="020F0502020204030204" pitchFamily="34" charset="0"/>
              <a:buChar char="→"/>
            </a:pPr>
            <a:endParaRPr lang="en-US" sz="3200" dirty="0"/>
          </a:p>
          <a:p>
            <a:pPr marR="0">
              <a:spcAft>
                <a:spcPts val="0"/>
              </a:spcAft>
              <a:buSzPct val="75000"/>
              <a:buFont typeface="Calibri" panose="020F0502020204030204" pitchFamily="34" charset="0"/>
              <a:buChar char="→"/>
            </a:pPr>
            <a:r>
              <a:rPr lang="en-US" sz="3200" dirty="0"/>
              <a:t>The purpose of the Committee is to review and make recommendations for updating the City’s Municipal Charter in accordance with state/federal law and for 21st century governance standards.</a:t>
            </a:r>
          </a:p>
          <a:p>
            <a:pPr>
              <a:buSzPct val="75000"/>
              <a:buFont typeface="Calibri" panose="020F0502020204030204" pitchFamily="34" charset="0"/>
              <a:buChar char="→"/>
            </a:pPr>
            <a:endParaRPr lang="en-US" sz="3200" dirty="0"/>
          </a:p>
        </p:txBody>
      </p:sp>
      <p:pic>
        <p:nvPicPr>
          <p:cNvPr id="5" name="Picture 4" descr="Logo&#10;&#10;Description automatically generated">
            <a:extLst>
              <a:ext uri="{FF2B5EF4-FFF2-40B4-BE49-F238E27FC236}">
                <a16:creationId xmlns:a16="http://schemas.microsoft.com/office/drawing/2014/main" id="{F66E7E6F-3D42-4521-BC5E-C6EF6695A9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7555" y="230188"/>
            <a:ext cx="696245" cy="1221482"/>
          </a:xfrm>
          <a:prstGeom prst="rect">
            <a:avLst/>
          </a:prstGeom>
        </p:spPr>
      </p:pic>
    </p:spTree>
    <p:extLst>
      <p:ext uri="{BB962C8B-B14F-4D97-AF65-F5344CB8AC3E}">
        <p14:creationId xmlns:p14="http://schemas.microsoft.com/office/powerpoint/2010/main" val="105994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E4316-5EF6-41B9-B975-60D912BAD908}"/>
              </a:ext>
            </a:extLst>
          </p:cNvPr>
          <p:cNvSpPr>
            <a:spLocks noGrp="1"/>
          </p:cNvSpPr>
          <p:nvPr>
            <p:ph type="title"/>
          </p:nvPr>
        </p:nvSpPr>
        <p:spPr/>
        <p:txBody>
          <a:bodyPr>
            <a:normAutofit/>
          </a:bodyPr>
          <a:lstStyle/>
          <a:p>
            <a:r>
              <a:rPr lang="en-US" sz="4800" b="1" dirty="0"/>
              <a:t>Goal &amp; Objectives</a:t>
            </a:r>
          </a:p>
        </p:txBody>
      </p:sp>
      <p:sp>
        <p:nvSpPr>
          <p:cNvPr id="3" name="Content Placeholder 2">
            <a:extLst>
              <a:ext uri="{FF2B5EF4-FFF2-40B4-BE49-F238E27FC236}">
                <a16:creationId xmlns:a16="http://schemas.microsoft.com/office/drawing/2014/main" id="{0E7C6600-3844-419D-B3DD-51AB2CA3AD1D}"/>
              </a:ext>
            </a:extLst>
          </p:cNvPr>
          <p:cNvSpPr>
            <a:spLocks noGrp="1"/>
          </p:cNvSpPr>
          <p:nvPr>
            <p:ph idx="1"/>
          </p:nvPr>
        </p:nvSpPr>
        <p:spPr>
          <a:ln w="9525">
            <a:solidFill>
              <a:schemeClr val="tx1"/>
            </a:solidFill>
            <a:prstDash val="lgDashDot"/>
          </a:ln>
        </p:spPr>
        <p:txBody>
          <a:bodyPr>
            <a:normAutofit/>
          </a:bodyPr>
          <a:lstStyle/>
          <a:p>
            <a:pPr>
              <a:buSzPct val="75000"/>
              <a:buFont typeface="Calibri" panose="020F0502020204030204" pitchFamily="34" charset="0"/>
              <a:buChar char="→"/>
            </a:pPr>
            <a:endParaRPr lang="en-US" sz="3200" dirty="0"/>
          </a:p>
          <a:p>
            <a:pPr marR="0">
              <a:spcAft>
                <a:spcPts val="0"/>
              </a:spcAft>
              <a:buSzPct val="75000"/>
              <a:buFont typeface="Calibri" panose="020F0502020204030204" pitchFamily="34" charset="0"/>
              <a:buChar char="→"/>
            </a:pPr>
            <a:r>
              <a:rPr lang="en-US" sz="3200" dirty="0"/>
              <a:t>Goal: Committee has 6 months to make recommendations for Charter amendments </a:t>
            </a:r>
          </a:p>
          <a:p>
            <a:pPr marL="0" marR="0" indent="0">
              <a:spcAft>
                <a:spcPts val="0"/>
              </a:spcAft>
              <a:buSzPct val="75000"/>
              <a:buNone/>
            </a:pPr>
            <a:endParaRPr lang="en-US" sz="3200" dirty="0"/>
          </a:p>
          <a:p>
            <a:pPr marR="0">
              <a:spcAft>
                <a:spcPts val="0"/>
              </a:spcAft>
              <a:buSzPct val="75000"/>
              <a:buFont typeface="Calibri" panose="020F0502020204030204" pitchFamily="34" charset="0"/>
              <a:buChar char="→"/>
            </a:pPr>
            <a:r>
              <a:rPr lang="en-US" sz="3200" dirty="0"/>
              <a:t>Objectives: Staff has prepared a list of items that are priority for the Committee to consider</a:t>
            </a:r>
          </a:p>
          <a:p>
            <a:pPr marL="0" indent="0">
              <a:buSzPct val="75000"/>
              <a:buNone/>
            </a:pPr>
            <a:endParaRPr lang="en-US" sz="3200" dirty="0"/>
          </a:p>
        </p:txBody>
      </p:sp>
      <p:pic>
        <p:nvPicPr>
          <p:cNvPr id="5" name="Picture 4" descr="Logo&#10;&#10;Description automatically generated">
            <a:extLst>
              <a:ext uri="{FF2B5EF4-FFF2-40B4-BE49-F238E27FC236}">
                <a16:creationId xmlns:a16="http://schemas.microsoft.com/office/drawing/2014/main" id="{F66E7E6F-3D42-4521-BC5E-C6EF6695A9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7555" y="230188"/>
            <a:ext cx="696245" cy="1221482"/>
          </a:xfrm>
          <a:prstGeom prst="rect">
            <a:avLst/>
          </a:prstGeom>
        </p:spPr>
      </p:pic>
    </p:spTree>
    <p:extLst>
      <p:ext uri="{BB962C8B-B14F-4D97-AF65-F5344CB8AC3E}">
        <p14:creationId xmlns:p14="http://schemas.microsoft.com/office/powerpoint/2010/main" val="3840543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E4316-5EF6-41B9-B975-60D912BAD908}"/>
              </a:ext>
            </a:extLst>
          </p:cNvPr>
          <p:cNvSpPr>
            <a:spLocks noGrp="1"/>
          </p:cNvSpPr>
          <p:nvPr>
            <p:ph type="title"/>
          </p:nvPr>
        </p:nvSpPr>
        <p:spPr/>
        <p:txBody>
          <a:bodyPr>
            <a:normAutofit/>
          </a:bodyPr>
          <a:lstStyle/>
          <a:p>
            <a:r>
              <a:rPr lang="en-US" sz="4800" b="1" dirty="0"/>
              <a:t>Timeline</a:t>
            </a:r>
          </a:p>
        </p:txBody>
      </p:sp>
      <p:sp>
        <p:nvSpPr>
          <p:cNvPr id="3" name="Content Placeholder 2">
            <a:extLst>
              <a:ext uri="{FF2B5EF4-FFF2-40B4-BE49-F238E27FC236}">
                <a16:creationId xmlns:a16="http://schemas.microsoft.com/office/drawing/2014/main" id="{0E7C6600-3844-419D-B3DD-51AB2CA3AD1D}"/>
              </a:ext>
            </a:extLst>
          </p:cNvPr>
          <p:cNvSpPr>
            <a:spLocks noGrp="1"/>
          </p:cNvSpPr>
          <p:nvPr>
            <p:ph idx="1"/>
          </p:nvPr>
        </p:nvSpPr>
        <p:spPr>
          <a:xfrm>
            <a:off x="838199" y="1825625"/>
            <a:ext cx="10668001" cy="4351338"/>
          </a:xfrm>
          <a:ln w="9525">
            <a:solidFill>
              <a:schemeClr val="tx1"/>
            </a:solidFill>
            <a:prstDash val="lgDashDot"/>
          </a:ln>
        </p:spPr>
        <p:txBody>
          <a:bodyPr>
            <a:normAutofit fontScale="92500"/>
          </a:bodyPr>
          <a:lstStyle/>
          <a:p>
            <a:pPr>
              <a:buSzPct val="75000"/>
              <a:buFont typeface="Calibri" panose="020F0502020204030204" pitchFamily="34" charset="0"/>
              <a:buChar char="→"/>
            </a:pPr>
            <a:endParaRPr lang="en-US" sz="3200" dirty="0"/>
          </a:p>
          <a:p>
            <a:pPr marR="0">
              <a:spcAft>
                <a:spcPts val="0"/>
              </a:spcAft>
              <a:buSzPct val="75000"/>
              <a:buFont typeface="Calibri" panose="020F0502020204030204" pitchFamily="34" charset="0"/>
              <a:buChar char="→"/>
            </a:pPr>
            <a:r>
              <a:rPr lang="en-US" sz="3200" b="1" dirty="0"/>
              <a:t>October 2021 – March 2022 </a:t>
            </a:r>
            <a:r>
              <a:rPr lang="en-US" sz="3200" b="1" i="1" dirty="0"/>
              <a:t>(if needed)</a:t>
            </a:r>
            <a:r>
              <a:rPr lang="en-US" sz="3200" b="1" dirty="0"/>
              <a:t>: </a:t>
            </a:r>
            <a:r>
              <a:rPr lang="en-US" sz="3200" dirty="0"/>
              <a:t>Committee review</a:t>
            </a:r>
          </a:p>
          <a:p>
            <a:pPr marR="0">
              <a:spcAft>
                <a:spcPts val="0"/>
              </a:spcAft>
              <a:buSzPct val="75000"/>
              <a:buFont typeface="Calibri" panose="020F0502020204030204" pitchFamily="34" charset="0"/>
              <a:buChar char="→"/>
            </a:pPr>
            <a:r>
              <a:rPr lang="en-US" sz="3200" b="1" dirty="0"/>
              <a:t>April/May 2022: </a:t>
            </a:r>
            <a:r>
              <a:rPr lang="en-US" sz="3200" dirty="0"/>
              <a:t>Report to City Council</a:t>
            </a:r>
          </a:p>
          <a:p>
            <a:pPr marR="0">
              <a:spcAft>
                <a:spcPts val="0"/>
              </a:spcAft>
              <a:buSzPct val="75000"/>
              <a:buFont typeface="Calibri" panose="020F0502020204030204" pitchFamily="34" charset="0"/>
              <a:buChar char="→"/>
            </a:pPr>
            <a:r>
              <a:rPr lang="en-US" sz="3200" b="1" dirty="0"/>
              <a:t>May/June 2022: </a:t>
            </a:r>
            <a:r>
              <a:rPr lang="en-US" sz="3200" dirty="0"/>
              <a:t>Council approves proposed Charter amendments</a:t>
            </a:r>
          </a:p>
          <a:p>
            <a:pPr marR="0">
              <a:spcAft>
                <a:spcPts val="0"/>
              </a:spcAft>
              <a:buSzPct val="75000"/>
              <a:buFont typeface="Calibri" panose="020F0502020204030204" pitchFamily="34" charset="0"/>
              <a:buChar char="→"/>
            </a:pPr>
            <a:r>
              <a:rPr lang="en-US" sz="3200" b="1" dirty="0"/>
              <a:t>June/July 2022: </a:t>
            </a:r>
            <a:r>
              <a:rPr lang="en-US" sz="3200" dirty="0"/>
              <a:t>Council approves resolution for ballot measure</a:t>
            </a:r>
          </a:p>
          <a:p>
            <a:pPr lvl="1">
              <a:buSzPct val="75000"/>
              <a:buFont typeface="Calibri" panose="020F0502020204030204" pitchFamily="34" charset="0"/>
              <a:buChar char="→"/>
            </a:pPr>
            <a:r>
              <a:rPr lang="en-US" sz="2800" dirty="0"/>
              <a:t>Must be done 88 days prior to November 8, 2022</a:t>
            </a:r>
          </a:p>
          <a:p>
            <a:pPr>
              <a:buSzPct val="75000"/>
              <a:buFont typeface="Calibri" panose="020F0502020204030204" pitchFamily="34" charset="0"/>
              <a:buChar char="→"/>
            </a:pPr>
            <a:r>
              <a:rPr lang="en-US" sz="3200" b="1" dirty="0"/>
              <a:t>July – November 2022: </a:t>
            </a:r>
            <a:r>
              <a:rPr lang="en-US" sz="3200" dirty="0"/>
              <a:t>Public information and outreach</a:t>
            </a:r>
          </a:p>
          <a:p>
            <a:pPr>
              <a:buSzPct val="75000"/>
              <a:buFont typeface="Calibri" panose="020F0502020204030204" pitchFamily="34" charset="0"/>
              <a:buChar char="→"/>
            </a:pPr>
            <a:r>
              <a:rPr lang="en-US" sz="3200" b="1" dirty="0"/>
              <a:t>November 8, 2022: </a:t>
            </a:r>
            <a:r>
              <a:rPr lang="en-US" sz="3200" dirty="0"/>
              <a:t>Election day</a:t>
            </a:r>
          </a:p>
          <a:p>
            <a:pPr lvl="1">
              <a:buSzPct val="75000"/>
              <a:buFont typeface="Calibri" panose="020F0502020204030204" pitchFamily="34" charset="0"/>
              <a:buChar char="→"/>
            </a:pPr>
            <a:endParaRPr lang="en-US" sz="2800" dirty="0"/>
          </a:p>
          <a:p>
            <a:pPr lvl="1">
              <a:buSzPct val="75000"/>
              <a:buFont typeface="Calibri" panose="020F0502020204030204" pitchFamily="34" charset="0"/>
              <a:buChar char="→"/>
            </a:pPr>
            <a:endParaRPr lang="en-US" sz="2800" dirty="0"/>
          </a:p>
          <a:p>
            <a:pPr marL="457200" lvl="1" indent="0">
              <a:buSzPct val="75000"/>
              <a:buNone/>
            </a:pPr>
            <a:endParaRPr lang="en-US" sz="2800" dirty="0"/>
          </a:p>
        </p:txBody>
      </p:sp>
      <p:pic>
        <p:nvPicPr>
          <p:cNvPr id="5" name="Picture 4" descr="Logo&#10;&#10;Description automatically generated">
            <a:extLst>
              <a:ext uri="{FF2B5EF4-FFF2-40B4-BE49-F238E27FC236}">
                <a16:creationId xmlns:a16="http://schemas.microsoft.com/office/drawing/2014/main" id="{F66E7E6F-3D42-4521-BC5E-C6EF6695A9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7555" y="230188"/>
            <a:ext cx="696245" cy="1221482"/>
          </a:xfrm>
          <a:prstGeom prst="rect">
            <a:avLst/>
          </a:prstGeom>
        </p:spPr>
      </p:pic>
    </p:spTree>
    <p:extLst>
      <p:ext uri="{BB962C8B-B14F-4D97-AF65-F5344CB8AC3E}">
        <p14:creationId xmlns:p14="http://schemas.microsoft.com/office/powerpoint/2010/main" val="3383346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E4316-5EF6-41B9-B975-60D912BAD908}"/>
              </a:ext>
            </a:extLst>
          </p:cNvPr>
          <p:cNvSpPr>
            <a:spLocks noGrp="1"/>
          </p:cNvSpPr>
          <p:nvPr>
            <p:ph type="title"/>
          </p:nvPr>
        </p:nvSpPr>
        <p:spPr/>
        <p:txBody>
          <a:bodyPr>
            <a:normAutofit/>
          </a:bodyPr>
          <a:lstStyle/>
          <a:p>
            <a:r>
              <a:rPr lang="en-US" sz="4800" b="1" dirty="0"/>
              <a:t>Chair &amp; Co-Chair and Meetings</a:t>
            </a:r>
          </a:p>
        </p:txBody>
      </p:sp>
      <p:sp>
        <p:nvSpPr>
          <p:cNvPr id="3" name="Content Placeholder 2">
            <a:extLst>
              <a:ext uri="{FF2B5EF4-FFF2-40B4-BE49-F238E27FC236}">
                <a16:creationId xmlns:a16="http://schemas.microsoft.com/office/drawing/2014/main" id="{0E7C6600-3844-419D-B3DD-51AB2CA3AD1D}"/>
              </a:ext>
            </a:extLst>
          </p:cNvPr>
          <p:cNvSpPr>
            <a:spLocks noGrp="1"/>
          </p:cNvSpPr>
          <p:nvPr>
            <p:ph idx="1"/>
          </p:nvPr>
        </p:nvSpPr>
        <p:spPr>
          <a:ln w="9525">
            <a:solidFill>
              <a:schemeClr val="tx1"/>
            </a:solidFill>
            <a:prstDash val="lgDashDot"/>
          </a:ln>
        </p:spPr>
        <p:txBody>
          <a:bodyPr>
            <a:normAutofit/>
          </a:bodyPr>
          <a:lstStyle/>
          <a:p>
            <a:pPr>
              <a:buSzPct val="75000"/>
              <a:buFont typeface="Calibri" panose="020F0502020204030204" pitchFamily="34" charset="0"/>
              <a:buChar char="→"/>
            </a:pPr>
            <a:endParaRPr lang="en-US" sz="3200" dirty="0"/>
          </a:p>
          <a:p>
            <a:pPr marR="0">
              <a:spcAft>
                <a:spcPts val="0"/>
              </a:spcAft>
              <a:buSzPct val="75000"/>
              <a:buFont typeface="Calibri" panose="020F0502020204030204" pitchFamily="34" charset="0"/>
              <a:buChar char="→"/>
            </a:pPr>
            <a:r>
              <a:rPr lang="en-US" sz="3200" dirty="0"/>
              <a:t>Appointment of Chair and Co-Chair by majority vote</a:t>
            </a:r>
          </a:p>
          <a:p>
            <a:pPr marL="0" marR="0" indent="0">
              <a:spcAft>
                <a:spcPts val="0"/>
              </a:spcAft>
              <a:buSzPct val="75000"/>
              <a:buNone/>
            </a:pPr>
            <a:endParaRPr lang="en-US" sz="3200" dirty="0"/>
          </a:p>
          <a:p>
            <a:pPr>
              <a:buSzPct val="75000"/>
              <a:buFont typeface="Calibri" panose="020F0502020204030204" pitchFamily="34" charset="0"/>
              <a:buChar char="→"/>
            </a:pPr>
            <a:r>
              <a:rPr lang="en-US" sz="3200" dirty="0"/>
              <a:t>How often and when would the Committee like to meet?</a:t>
            </a:r>
          </a:p>
        </p:txBody>
      </p:sp>
      <p:pic>
        <p:nvPicPr>
          <p:cNvPr id="5" name="Picture 4" descr="Logo&#10;&#10;Description automatically generated">
            <a:extLst>
              <a:ext uri="{FF2B5EF4-FFF2-40B4-BE49-F238E27FC236}">
                <a16:creationId xmlns:a16="http://schemas.microsoft.com/office/drawing/2014/main" id="{F66E7E6F-3D42-4521-BC5E-C6EF6695A9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7555" y="230188"/>
            <a:ext cx="696245" cy="1221482"/>
          </a:xfrm>
          <a:prstGeom prst="rect">
            <a:avLst/>
          </a:prstGeom>
        </p:spPr>
      </p:pic>
    </p:spTree>
    <p:extLst>
      <p:ext uri="{BB962C8B-B14F-4D97-AF65-F5344CB8AC3E}">
        <p14:creationId xmlns:p14="http://schemas.microsoft.com/office/powerpoint/2010/main" val="38827059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TotalTime>
  <Words>601</Words>
  <Application>Microsoft Office PowerPoint</Application>
  <PresentationFormat>Widescreen</PresentationFormat>
  <Paragraphs>134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Charter Review Committee</vt:lpstr>
      <vt:lpstr>Agenda</vt:lpstr>
      <vt:lpstr>Introduction – City Staff</vt:lpstr>
      <vt:lpstr>Introduction – Committee Members</vt:lpstr>
      <vt:lpstr>Why Are We Here</vt:lpstr>
      <vt:lpstr>Committee Purpose</vt:lpstr>
      <vt:lpstr>Goal &amp; Objectives</vt:lpstr>
      <vt:lpstr>Timeline</vt:lpstr>
      <vt:lpstr>Chair &amp; Co-Chair and Meetings</vt:lpstr>
      <vt:lpstr>Charter Issues</vt:lpstr>
      <vt:lpstr>Charter Issues</vt:lpstr>
      <vt:lpstr>Charter Issues</vt:lpstr>
      <vt:lpstr>Charter Issues</vt:lpstr>
      <vt:lpstr>Charter Issues</vt:lpstr>
      <vt:lpstr>Charter Issues for Consideration</vt:lpstr>
      <vt:lpstr>Charter Issues for Consideration</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Charter Review Committee</dc:title>
  <dc:creator>Michael Bruckner</dc:creator>
  <cp:lastModifiedBy>Michael Bruckner</cp:lastModifiedBy>
  <cp:revision>17</cp:revision>
  <dcterms:created xsi:type="dcterms:W3CDTF">2021-10-11T17:44:22Z</dcterms:created>
  <dcterms:modified xsi:type="dcterms:W3CDTF">2021-10-12T23:42:27Z</dcterms:modified>
</cp:coreProperties>
</file>